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770" r:id="rId1"/>
  </p:sldMasterIdLst>
  <p:sldIdLst>
    <p:sldId id="256" r:id="rId2"/>
    <p:sldId id="257" r:id="rId3"/>
    <p:sldId id="259" r:id="rId4"/>
    <p:sldId id="260" r:id="rId5"/>
    <p:sldId id="331" r:id="rId6"/>
    <p:sldId id="261" r:id="rId7"/>
    <p:sldId id="332" r:id="rId8"/>
    <p:sldId id="262" r:id="rId9"/>
    <p:sldId id="263" r:id="rId10"/>
    <p:sldId id="333" r:id="rId11"/>
    <p:sldId id="264" r:id="rId12"/>
    <p:sldId id="266" r:id="rId13"/>
    <p:sldId id="334"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335" r:id="rId27"/>
    <p:sldId id="279" r:id="rId28"/>
    <p:sldId id="280" r:id="rId29"/>
    <p:sldId id="282" r:id="rId30"/>
    <p:sldId id="284" r:id="rId31"/>
    <p:sldId id="285" r:id="rId32"/>
    <p:sldId id="286" r:id="rId33"/>
    <p:sldId id="287" r:id="rId34"/>
    <p:sldId id="336" r:id="rId35"/>
    <p:sldId id="288" r:id="rId36"/>
    <p:sldId id="289" r:id="rId37"/>
    <p:sldId id="290" r:id="rId38"/>
    <p:sldId id="337" r:id="rId39"/>
    <p:sldId id="292" r:id="rId40"/>
    <p:sldId id="294" r:id="rId41"/>
    <p:sldId id="404" r:id="rId42"/>
    <p:sldId id="296" r:id="rId43"/>
    <p:sldId id="297" r:id="rId44"/>
    <p:sldId id="298" r:id="rId45"/>
    <p:sldId id="300" r:id="rId46"/>
    <p:sldId id="338" r:id="rId47"/>
    <p:sldId id="301" r:id="rId48"/>
    <p:sldId id="303" r:id="rId49"/>
    <p:sldId id="304" r:id="rId50"/>
    <p:sldId id="340" r:id="rId51"/>
    <p:sldId id="307" r:id="rId52"/>
    <p:sldId id="309" r:id="rId53"/>
    <p:sldId id="310" r:id="rId54"/>
    <p:sldId id="312" r:id="rId55"/>
    <p:sldId id="342" r:id="rId56"/>
    <p:sldId id="314" r:id="rId57"/>
    <p:sldId id="315" r:id="rId58"/>
    <p:sldId id="316" r:id="rId59"/>
    <p:sldId id="317" r:id="rId60"/>
    <p:sldId id="318" r:id="rId61"/>
    <p:sldId id="319" r:id="rId62"/>
    <p:sldId id="344" r:id="rId63"/>
    <p:sldId id="320" r:id="rId64"/>
    <p:sldId id="321" r:id="rId65"/>
    <p:sldId id="322" r:id="rId66"/>
    <p:sldId id="323" r:id="rId67"/>
    <p:sldId id="324" r:id="rId68"/>
    <p:sldId id="325" r:id="rId69"/>
    <p:sldId id="405" r:id="rId70"/>
    <p:sldId id="326" r:id="rId71"/>
    <p:sldId id="345" r:id="rId72"/>
    <p:sldId id="327" r:id="rId73"/>
    <p:sldId id="399" r:id="rId74"/>
    <p:sldId id="346" r:id="rId75"/>
    <p:sldId id="348" r:id="rId76"/>
    <p:sldId id="349" r:id="rId77"/>
    <p:sldId id="350" r:id="rId78"/>
    <p:sldId id="351" r:id="rId79"/>
    <p:sldId id="352" r:id="rId80"/>
    <p:sldId id="353" r:id="rId81"/>
    <p:sldId id="354" r:id="rId82"/>
    <p:sldId id="355" r:id="rId83"/>
    <p:sldId id="356" r:id="rId84"/>
    <p:sldId id="357" r:id="rId85"/>
    <p:sldId id="358" r:id="rId86"/>
    <p:sldId id="359" r:id="rId87"/>
    <p:sldId id="360" r:id="rId88"/>
    <p:sldId id="361" r:id="rId89"/>
    <p:sldId id="362" r:id="rId90"/>
    <p:sldId id="363" r:id="rId91"/>
    <p:sldId id="364" r:id="rId92"/>
    <p:sldId id="365" r:id="rId93"/>
    <p:sldId id="366" r:id="rId94"/>
    <p:sldId id="367" r:id="rId95"/>
    <p:sldId id="368" r:id="rId96"/>
    <p:sldId id="369" r:id="rId97"/>
    <p:sldId id="370" r:id="rId98"/>
    <p:sldId id="400" r:id="rId99"/>
    <p:sldId id="371" r:id="rId100"/>
    <p:sldId id="372" r:id="rId101"/>
    <p:sldId id="374" r:id="rId102"/>
    <p:sldId id="376" r:id="rId103"/>
    <p:sldId id="377" r:id="rId104"/>
    <p:sldId id="378" r:id="rId105"/>
    <p:sldId id="379" r:id="rId106"/>
    <p:sldId id="381" r:id="rId107"/>
    <p:sldId id="382" r:id="rId108"/>
    <p:sldId id="383" r:id="rId109"/>
    <p:sldId id="384" r:id="rId110"/>
    <p:sldId id="385" r:id="rId111"/>
    <p:sldId id="386" r:id="rId112"/>
    <p:sldId id="387" r:id="rId113"/>
    <p:sldId id="388" r:id="rId114"/>
    <p:sldId id="389" r:id="rId115"/>
    <p:sldId id="390" r:id="rId116"/>
    <p:sldId id="391" r:id="rId117"/>
    <p:sldId id="392" r:id="rId118"/>
    <p:sldId id="401" r:id="rId119"/>
    <p:sldId id="402" r:id="rId120"/>
    <p:sldId id="393" r:id="rId121"/>
    <p:sldId id="395" r:id="rId122"/>
    <p:sldId id="403" r:id="rId123"/>
    <p:sldId id="397" r:id="rId124"/>
    <p:sldId id="396" r:id="rId125"/>
    <p:sldId id="398" r:id="rId12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8" d="100"/>
          <a:sy n="88" d="100"/>
        </p:scale>
        <p:origin x="5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D275CE-6570-98AE-D961-ED41CCF00EE4}"/>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A0E73A1-2E55-91D4-3F3A-DF2970D1A9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C5A0A5CA-8412-E63E-2A15-60302A8D801D}"/>
              </a:ext>
            </a:extLst>
          </p:cNvPr>
          <p:cNvSpPr>
            <a:spLocks noGrp="1"/>
          </p:cNvSpPr>
          <p:nvPr>
            <p:ph type="dt" sz="half" idx="10"/>
          </p:nvPr>
        </p:nvSpPr>
        <p:spPr/>
        <p:txBody>
          <a:bodyPr/>
          <a:lstStyle/>
          <a:p>
            <a:fld id="{23F3BCD3-B065-4104-A043-9E3C33B2B7CB}" type="datetimeFigureOut">
              <a:rPr lang="fr-FR" smtClean="0"/>
              <a:t>28/09/2022</a:t>
            </a:fld>
            <a:endParaRPr lang="fr-FR"/>
          </a:p>
        </p:txBody>
      </p:sp>
      <p:sp>
        <p:nvSpPr>
          <p:cNvPr id="5" name="Espace réservé du pied de page 4">
            <a:extLst>
              <a:ext uri="{FF2B5EF4-FFF2-40B4-BE49-F238E27FC236}">
                <a16:creationId xmlns:a16="http://schemas.microsoft.com/office/drawing/2014/main" id="{94272BD1-9741-DB3E-2706-D31AFA39CEF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9A87D94-A3C0-D510-E984-F1235140D598}"/>
              </a:ext>
            </a:extLst>
          </p:cNvPr>
          <p:cNvSpPr>
            <a:spLocks noGrp="1"/>
          </p:cNvSpPr>
          <p:nvPr>
            <p:ph type="sldNum" sz="quarter" idx="12"/>
          </p:nvPr>
        </p:nvSpPr>
        <p:spPr/>
        <p:txBody>
          <a:bodyPr/>
          <a:lstStyle/>
          <a:p>
            <a:fld id="{62F09BDA-C852-404E-93AD-C86FC7095929}" type="slidenum">
              <a:rPr lang="fr-FR" smtClean="0"/>
              <a:t>‹N°›</a:t>
            </a:fld>
            <a:endParaRPr lang="fr-FR"/>
          </a:p>
        </p:txBody>
      </p:sp>
    </p:spTree>
    <p:extLst>
      <p:ext uri="{BB962C8B-B14F-4D97-AF65-F5344CB8AC3E}">
        <p14:creationId xmlns:p14="http://schemas.microsoft.com/office/powerpoint/2010/main" val="3002163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30F9D3-FE31-A0B8-D784-FB6062A35B87}"/>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BD3C6D65-1B12-E637-CCA7-8FCC0D6E4C43}"/>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ACD6C06-6E0B-459E-3C64-823107C9EE6A}"/>
              </a:ext>
            </a:extLst>
          </p:cNvPr>
          <p:cNvSpPr>
            <a:spLocks noGrp="1"/>
          </p:cNvSpPr>
          <p:nvPr>
            <p:ph type="dt" sz="half" idx="10"/>
          </p:nvPr>
        </p:nvSpPr>
        <p:spPr/>
        <p:txBody>
          <a:bodyPr/>
          <a:lstStyle/>
          <a:p>
            <a:fld id="{23F3BCD3-B065-4104-A043-9E3C33B2B7CB}" type="datetimeFigureOut">
              <a:rPr lang="fr-FR" smtClean="0"/>
              <a:t>28/09/2022</a:t>
            </a:fld>
            <a:endParaRPr lang="fr-FR"/>
          </a:p>
        </p:txBody>
      </p:sp>
      <p:sp>
        <p:nvSpPr>
          <p:cNvPr id="5" name="Espace réservé du pied de page 4">
            <a:extLst>
              <a:ext uri="{FF2B5EF4-FFF2-40B4-BE49-F238E27FC236}">
                <a16:creationId xmlns:a16="http://schemas.microsoft.com/office/drawing/2014/main" id="{8519C7C8-EA3E-25AB-4414-493BFF8B52A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0ED668C-393E-A8E7-8342-E71132783F46}"/>
              </a:ext>
            </a:extLst>
          </p:cNvPr>
          <p:cNvSpPr>
            <a:spLocks noGrp="1"/>
          </p:cNvSpPr>
          <p:nvPr>
            <p:ph type="sldNum" sz="quarter" idx="12"/>
          </p:nvPr>
        </p:nvSpPr>
        <p:spPr/>
        <p:txBody>
          <a:bodyPr/>
          <a:lstStyle/>
          <a:p>
            <a:fld id="{62F09BDA-C852-404E-93AD-C86FC7095929}" type="slidenum">
              <a:rPr lang="fr-FR" smtClean="0"/>
              <a:t>‹N°›</a:t>
            </a:fld>
            <a:endParaRPr lang="fr-FR"/>
          </a:p>
        </p:txBody>
      </p:sp>
    </p:spTree>
    <p:extLst>
      <p:ext uri="{BB962C8B-B14F-4D97-AF65-F5344CB8AC3E}">
        <p14:creationId xmlns:p14="http://schemas.microsoft.com/office/powerpoint/2010/main" val="3849915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3F05F9F-6B11-9A0C-BC7E-CBEA49C33D79}"/>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D63707D5-3E7B-F3E0-717B-DA398A53AC4F}"/>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4DB31E5-212D-3042-62B5-2462EA58F85F}"/>
              </a:ext>
            </a:extLst>
          </p:cNvPr>
          <p:cNvSpPr>
            <a:spLocks noGrp="1"/>
          </p:cNvSpPr>
          <p:nvPr>
            <p:ph type="dt" sz="half" idx="10"/>
          </p:nvPr>
        </p:nvSpPr>
        <p:spPr/>
        <p:txBody>
          <a:bodyPr/>
          <a:lstStyle/>
          <a:p>
            <a:fld id="{23F3BCD3-B065-4104-A043-9E3C33B2B7CB}" type="datetimeFigureOut">
              <a:rPr lang="fr-FR" smtClean="0"/>
              <a:t>28/09/2022</a:t>
            </a:fld>
            <a:endParaRPr lang="fr-FR"/>
          </a:p>
        </p:txBody>
      </p:sp>
      <p:sp>
        <p:nvSpPr>
          <p:cNvPr id="5" name="Espace réservé du pied de page 4">
            <a:extLst>
              <a:ext uri="{FF2B5EF4-FFF2-40B4-BE49-F238E27FC236}">
                <a16:creationId xmlns:a16="http://schemas.microsoft.com/office/drawing/2014/main" id="{3FDFA0F8-CEE5-222E-04E4-4D4FA75E21B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639E914-2F38-CFB0-E13E-81151323A844}"/>
              </a:ext>
            </a:extLst>
          </p:cNvPr>
          <p:cNvSpPr>
            <a:spLocks noGrp="1"/>
          </p:cNvSpPr>
          <p:nvPr>
            <p:ph type="sldNum" sz="quarter" idx="12"/>
          </p:nvPr>
        </p:nvSpPr>
        <p:spPr/>
        <p:txBody>
          <a:bodyPr/>
          <a:lstStyle/>
          <a:p>
            <a:fld id="{62F09BDA-C852-404E-93AD-C86FC7095929}" type="slidenum">
              <a:rPr lang="fr-FR" smtClean="0"/>
              <a:t>‹N°›</a:t>
            </a:fld>
            <a:endParaRPr lang="fr-FR"/>
          </a:p>
        </p:txBody>
      </p:sp>
    </p:spTree>
    <p:extLst>
      <p:ext uri="{BB962C8B-B14F-4D97-AF65-F5344CB8AC3E}">
        <p14:creationId xmlns:p14="http://schemas.microsoft.com/office/powerpoint/2010/main" val="3016364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E12FF0-B514-B22C-CF9B-B4432B9741F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9844FE8-FE2B-B54C-39C2-4F85A7FAC630}"/>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B65BDAD-0D30-6607-B97C-B0BEEEB2BC2E}"/>
              </a:ext>
            </a:extLst>
          </p:cNvPr>
          <p:cNvSpPr>
            <a:spLocks noGrp="1"/>
          </p:cNvSpPr>
          <p:nvPr>
            <p:ph type="dt" sz="half" idx="10"/>
          </p:nvPr>
        </p:nvSpPr>
        <p:spPr/>
        <p:txBody>
          <a:bodyPr/>
          <a:lstStyle/>
          <a:p>
            <a:fld id="{23F3BCD3-B065-4104-A043-9E3C33B2B7CB}" type="datetimeFigureOut">
              <a:rPr lang="fr-FR" smtClean="0"/>
              <a:t>28/09/2022</a:t>
            </a:fld>
            <a:endParaRPr lang="fr-FR"/>
          </a:p>
        </p:txBody>
      </p:sp>
      <p:sp>
        <p:nvSpPr>
          <p:cNvPr id="5" name="Espace réservé du pied de page 4">
            <a:extLst>
              <a:ext uri="{FF2B5EF4-FFF2-40B4-BE49-F238E27FC236}">
                <a16:creationId xmlns:a16="http://schemas.microsoft.com/office/drawing/2014/main" id="{4FEDF033-33C2-D1C2-DD7D-BC79F788DDE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F81E5DA-4CE9-B874-57C8-2DAF81E256E2}"/>
              </a:ext>
            </a:extLst>
          </p:cNvPr>
          <p:cNvSpPr>
            <a:spLocks noGrp="1"/>
          </p:cNvSpPr>
          <p:nvPr>
            <p:ph type="sldNum" sz="quarter" idx="12"/>
          </p:nvPr>
        </p:nvSpPr>
        <p:spPr/>
        <p:txBody>
          <a:bodyPr/>
          <a:lstStyle/>
          <a:p>
            <a:fld id="{62F09BDA-C852-404E-93AD-C86FC7095929}" type="slidenum">
              <a:rPr lang="fr-FR" smtClean="0"/>
              <a:t>‹N°›</a:t>
            </a:fld>
            <a:endParaRPr lang="fr-FR"/>
          </a:p>
        </p:txBody>
      </p:sp>
    </p:spTree>
    <p:extLst>
      <p:ext uri="{BB962C8B-B14F-4D97-AF65-F5344CB8AC3E}">
        <p14:creationId xmlns:p14="http://schemas.microsoft.com/office/powerpoint/2010/main" val="1751800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7C4B31-442F-C456-0ADA-436EB2F7393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62B3E945-A924-C31F-E6C3-3C94269F07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7ED4C87E-CF3F-A1D1-11D4-1AE27821DF95}"/>
              </a:ext>
            </a:extLst>
          </p:cNvPr>
          <p:cNvSpPr>
            <a:spLocks noGrp="1"/>
          </p:cNvSpPr>
          <p:nvPr>
            <p:ph type="dt" sz="half" idx="10"/>
          </p:nvPr>
        </p:nvSpPr>
        <p:spPr/>
        <p:txBody>
          <a:bodyPr/>
          <a:lstStyle/>
          <a:p>
            <a:fld id="{23F3BCD3-B065-4104-A043-9E3C33B2B7CB}" type="datetimeFigureOut">
              <a:rPr lang="fr-FR" smtClean="0"/>
              <a:t>28/09/2022</a:t>
            </a:fld>
            <a:endParaRPr lang="fr-FR"/>
          </a:p>
        </p:txBody>
      </p:sp>
      <p:sp>
        <p:nvSpPr>
          <p:cNvPr id="5" name="Espace réservé du pied de page 4">
            <a:extLst>
              <a:ext uri="{FF2B5EF4-FFF2-40B4-BE49-F238E27FC236}">
                <a16:creationId xmlns:a16="http://schemas.microsoft.com/office/drawing/2014/main" id="{E1BDC452-E715-121B-9BDB-2206AA4616E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8BFC92A-90CE-A7A9-8445-01B8DB8EA465}"/>
              </a:ext>
            </a:extLst>
          </p:cNvPr>
          <p:cNvSpPr>
            <a:spLocks noGrp="1"/>
          </p:cNvSpPr>
          <p:nvPr>
            <p:ph type="sldNum" sz="quarter" idx="12"/>
          </p:nvPr>
        </p:nvSpPr>
        <p:spPr/>
        <p:txBody>
          <a:bodyPr/>
          <a:lstStyle/>
          <a:p>
            <a:fld id="{62F09BDA-C852-404E-93AD-C86FC7095929}" type="slidenum">
              <a:rPr lang="fr-FR" smtClean="0"/>
              <a:t>‹N°›</a:t>
            </a:fld>
            <a:endParaRPr lang="fr-FR"/>
          </a:p>
        </p:txBody>
      </p:sp>
    </p:spTree>
    <p:extLst>
      <p:ext uri="{BB962C8B-B14F-4D97-AF65-F5344CB8AC3E}">
        <p14:creationId xmlns:p14="http://schemas.microsoft.com/office/powerpoint/2010/main" val="2647762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2A4DAD-E9D2-DFFF-7472-745B112BB0F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BE27F07-3E30-4A8E-0B80-B76BEFE1EC1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D0190ADB-0904-2982-9029-F4FF5AAF1F3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3699B007-A15A-45E4-297F-79C517D0E90F}"/>
              </a:ext>
            </a:extLst>
          </p:cNvPr>
          <p:cNvSpPr>
            <a:spLocks noGrp="1"/>
          </p:cNvSpPr>
          <p:nvPr>
            <p:ph type="dt" sz="half" idx="10"/>
          </p:nvPr>
        </p:nvSpPr>
        <p:spPr/>
        <p:txBody>
          <a:bodyPr/>
          <a:lstStyle/>
          <a:p>
            <a:fld id="{23F3BCD3-B065-4104-A043-9E3C33B2B7CB}" type="datetimeFigureOut">
              <a:rPr lang="fr-FR" smtClean="0"/>
              <a:t>28/09/2022</a:t>
            </a:fld>
            <a:endParaRPr lang="fr-FR"/>
          </a:p>
        </p:txBody>
      </p:sp>
      <p:sp>
        <p:nvSpPr>
          <p:cNvPr id="6" name="Espace réservé du pied de page 5">
            <a:extLst>
              <a:ext uri="{FF2B5EF4-FFF2-40B4-BE49-F238E27FC236}">
                <a16:creationId xmlns:a16="http://schemas.microsoft.com/office/drawing/2014/main" id="{580AA164-1376-D0A6-33D7-06B99D60B9B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02DD2C0-961D-1223-32A1-9A6D64C9DCAC}"/>
              </a:ext>
            </a:extLst>
          </p:cNvPr>
          <p:cNvSpPr>
            <a:spLocks noGrp="1"/>
          </p:cNvSpPr>
          <p:nvPr>
            <p:ph type="sldNum" sz="quarter" idx="12"/>
          </p:nvPr>
        </p:nvSpPr>
        <p:spPr/>
        <p:txBody>
          <a:bodyPr/>
          <a:lstStyle/>
          <a:p>
            <a:fld id="{62F09BDA-C852-404E-93AD-C86FC7095929}" type="slidenum">
              <a:rPr lang="fr-FR" smtClean="0"/>
              <a:t>‹N°›</a:t>
            </a:fld>
            <a:endParaRPr lang="fr-FR"/>
          </a:p>
        </p:txBody>
      </p:sp>
    </p:spTree>
    <p:extLst>
      <p:ext uri="{BB962C8B-B14F-4D97-AF65-F5344CB8AC3E}">
        <p14:creationId xmlns:p14="http://schemas.microsoft.com/office/powerpoint/2010/main" val="2003560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FC7E65-C06B-6B9C-2100-B3399B1291F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C454DE01-92C9-2ED0-B4FB-54DADE7E66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4E371C52-9A12-E8EF-B07F-BBB87C732FF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E31BC7E8-CA5B-51F4-E04E-D6D7154360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469880C0-C30E-2D9D-9AB5-300CA7E5956A}"/>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1019455-611D-3E8D-C76B-B63B6C665869}"/>
              </a:ext>
            </a:extLst>
          </p:cNvPr>
          <p:cNvSpPr>
            <a:spLocks noGrp="1"/>
          </p:cNvSpPr>
          <p:nvPr>
            <p:ph type="dt" sz="half" idx="10"/>
          </p:nvPr>
        </p:nvSpPr>
        <p:spPr/>
        <p:txBody>
          <a:bodyPr/>
          <a:lstStyle/>
          <a:p>
            <a:fld id="{23F3BCD3-B065-4104-A043-9E3C33B2B7CB}" type="datetimeFigureOut">
              <a:rPr lang="fr-FR" smtClean="0"/>
              <a:t>28/09/2022</a:t>
            </a:fld>
            <a:endParaRPr lang="fr-FR"/>
          </a:p>
        </p:txBody>
      </p:sp>
      <p:sp>
        <p:nvSpPr>
          <p:cNvPr id="8" name="Espace réservé du pied de page 7">
            <a:extLst>
              <a:ext uri="{FF2B5EF4-FFF2-40B4-BE49-F238E27FC236}">
                <a16:creationId xmlns:a16="http://schemas.microsoft.com/office/drawing/2014/main" id="{818CD266-E19B-C496-01D8-15C1F44BCB2D}"/>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36A76E2-2AE1-C52B-2CFC-6596E8C29097}"/>
              </a:ext>
            </a:extLst>
          </p:cNvPr>
          <p:cNvSpPr>
            <a:spLocks noGrp="1"/>
          </p:cNvSpPr>
          <p:nvPr>
            <p:ph type="sldNum" sz="quarter" idx="12"/>
          </p:nvPr>
        </p:nvSpPr>
        <p:spPr/>
        <p:txBody>
          <a:bodyPr/>
          <a:lstStyle/>
          <a:p>
            <a:fld id="{62F09BDA-C852-404E-93AD-C86FC7095929}" type="slidenum">
              <a:rPr lang="fr-FR" smtClean="0"/>
              <a:t>‹N°›</a:t>
            </a:fld>
            <a:endParaRPr lang="fr-FR"/>
          </a:p>
        </p:txBody>
      </p:sp>
    </p:spTree>
    <p:extLst>
      <p:ext uri="{BB962C8B-B14F-4D97-AF65-F5344CB8AC3E}">
        <p14:creationId xmlns:p14="http://schemas.microsoft.com/office/powerpoint/2010/main" val="4214759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18259B-A18B-0990-E343-7D6A1B535DF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631AF54-BAAE-F95A-E7B7-69DA33EC8C5C}"/>
              </a:ext>
            </a:extLst>
          </p:cNvPr>
          <p:cNvSpPr>
            <a:spLocks noGrp="1"/>
          </p:cNvSpPr>
          <p:nvPr>
            <p:ph type="dt" sz="half" idx="10"/>
          </p:nvPr>
        </p:nvSpPr>
        <p:spPr/>
        <p:txBody>
          <a:bodyPr/>
          <a:lstStyle/>
          <a:p>
            <a:fld id="{23F3BCD3-B065-4104-A043-9E3C33B2B7CB}" type="datetimeFigureOut">
              <a:rPr lang="fr-FR" smtClean="0"/>
              <a:t>28/09/2022</a:t>
            </a:fld>
            <a:endParaRPr lang="fr-FR"/>
          </a:p>
        </p:txBody>
      </p:sp>
      <p:sp>
        <p:nvSpPr>
          <p:cNvPr id="4" name="Espace réservé du pied de page 3">
            <a:extLst>
              <a:ext uri="{FF2B5EF4-FFF2-40B4-BE49-F238E27FC236}">
                <a16:creationId xmlns:a16="http://schemas.microsoft.com/office/drawing/2014/main" id="{06A44704-2B80-C865-0D4F-CF36B877F19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901C74CC-FF4A-65E3-EC79-AAE1206946FF}"/>
              </a:ext>
            </a:extLst>
          </p:cNvPr>
          <p:cNvSpPr>
            <a:spLocks noGrp="1"/>
          </p:cNvSpPr>
          <p:nvPr>
            <p:ph type="sldNum" sz="quarter" idx="12"/>
          </p:nvPr>
        </p:nvSpPr>
        <p:spPr/>
        <p:txBody>
          <a:bodyPr/>
          <a:lstStyle/>
          <a:p>
            <a:fld id="{62F09BDA-C852-404E-93AD-C86FC7095929}" type="slidenum">
              <a:rPr lang="fr-FR" smtClean="0"/>
              <a:t>‹N°›</a:t>
            </a:fld>
            <a:endParaRPr lang="fr-FR"/>
          </a:p>
        </p:txBody>
      </p:sp>
    </p:spTree>
    <p:extLst>
      <p:ext uri="{BB962C8B-B14F-4D97-AF65-F5344CB8AC3E}">
        <p14:creationId xmlns:p14="http://schemas.microsoft.com/office/powerpoint/2010/main" val="943110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FD5B455-871E-FE50-4132-B215BAD3A7C3}"/>
              </a:ext>
            </a:extLst>
          </p:cNvPr>
          <p:cNvSpPr>
            <a:spLocks noGrp="1"/>
          </p:cNvSpPr>
          <p:nvPr>
            <p:ph type="dt" sz="half" idx="10"/>
          </p:nvPr>
        </p:nvSpPr>
        <p:spPr/>
        <p:txBody>
          <a:bodyPr/>
          <a:lstStyle/>
          <a:p>
            <a:fld id="{23F3BCD3-B065-4104-A043-9E3C33B2B7CB}" type="datetimeFigureOut">
              <a:rPr lang="fr-FR" smtClean="0"/>
              <a:t>28/09/2022</a:t>
            </a:fld>
            <a:endParaRPr lang="fr-FR"/>
          </a:p>
        </p:txBody>
      </p:sp>
      <p:sp>
        <p:nvSpPr>
          <p:cNvPr id="3" name="Espace réservé du pied de page 2">
            <a:extLst>
              <a:ext uri="{FF2B5EF4-FFF2-40B4-BE49-F238E27FC236}">
                <a16:creationId xmlns:a16="http://schemas.microsoft.com/office/drawing/2014/main" id="{76CD9DD7-2204-815F-4DE2-9636BA807D00}"/>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B588E9B-0E7A-F53A-BE58-1F857FF47C0A}"/>
              </a:ext>
            </a:extLst>
          </p:cNvPr>
          <p:cNvSpPr>
            <a:spLocks noGrp="1"/>
          </p:cNvSpPr>
          <p:nvPr>
            <p:ph type="sldNum" sz="quarter" idx="12"/>
          </p:nvPr>
        </p:nvSpPr>
        <p:spPr/>
        <p:txBody>
          <a:bodyPr/>
          <a:lstStyle/>
          <a:p>
            <a:fld id="{62F09BDA-C852-404E-93AD-C86FC7095929}" type="slidenum">
              <a:rPr lang="fr-FR" smtClean="0"/>
              <a:t>‹N°›</a:t>
            </a:fld>
            <a:endParaRPr lang="fr-FR"/>
          </a:p>
        </p:txBody>
      </p:sp>
    </p:spTree>
    <p:extLst>
      <p:ext uri="{BB962C8B-B14F-4D97-AF65-F5344CB8AC3E}">
        <p14:creationId xmlns:p14="http://schemas.microsoft.com/office/powerpoint/2010/main" val="1052585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A3928B-E679-DD22-52B6-27C2389E47F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44686E63-ADEC-B8B2-F888-1B2A5CBBF9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73CE7236-A80E-67CD-5096-890F967550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2FB1237-9E9C-94A9-C9CA-E7AE3E68035B}"/>
              </a:ext>
            </a:extLst>
          </p:cNvPr>
          <p:cNvSpPr>
            <a:spLocks noGrp="1"/>
          </p:cNvSpPr>
          <p:nvPr>
            <p:ph type="dt" sz="half" idx="10"/>
          </p:nvPr>
        </p:nvSpPr>
        <p:spPr/>
        <p:txBody>
          <a:bodyPr/>
          <a:lstStyle/>
          <a:p>
            <a:fld id="{23F3BCD3-B065-4104-A043-9E3C33B2B7CB}" type="datetimeFigureOut">
              <a:rPr lang="fr-FR" smtClean="0"/>
              <a:t>28/09/2022</a:t>
            </a:fld>
            <a:endParaRPr lang="fr-FR"/>
          </a:p>
        </p:txBody>
      </p:sp>
      <p:sp>
        <p:nvSpPr>
          <p:cNvPr id="6" name="Espace réservé du pied de page 5">
            <a:extLst>
              <a:ext uri="{FF2B5EF4-FFF2-40B4-BE49-F238E27FC236}">
                <a16:creationId xmlns:a16="http://schemas.microsoft.com/office/drawing/2014/main" id="{318891CA-9C8E-83B6-7A5F-F340879DA43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F868E43-2183-E82F-1734-4F392136B4E9}"/>
              </a:ext>
            </a:extLst>
          </p:cNvPr>
          <p:cNvSpPr>
            <a:spLocks noGrp="1"/>
          </p:cNvSpPr>
          <p:nvPr>
            <p:ph type="sldNum" sz="quarter" idx="12"/>
          </p:nvPr>
        </p:nvSpPr>
        <p:spPr/>
        <p:txBody>
          <a:bodyPr/>
          <a:lstStyle/>
          <a:p>
            <a:fld id="{62F09BDA-C852-404E-93AD-C86FC7095929}" type="slidenum">
              <a:rPr lang="fr-FR" smtClean="0"/>
              <a:t>‹N°›</a:t>
            </a:fld>
            <a:endParaRPr lang="fr-FR"/>
          </a:p>
        </p:txBody>
      </p:sp>
    </p:spTree>
    <p:extLst>
      <p:ext uri="{BB962C8B-B14F-4D97-AF65-F5344CB8AC3E}">
        <p14:creationId xmlns:p14="http://schemas.microsoft.com/office/powerpoint/2010/main" val="2810644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8B92C9-765F-DFCA-AC8D-FE3931772C7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3BA9DE3-0E1D-44DE-BAAE-0A9115DFFB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721FEA31-E1DD-7283-4B0E-ECB95D8F9D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0343F3C-B531-C93D-9170-FEDFBB27822A}"/>
              </a:ext>
            </a:extLst>
          </p:cNvPr>
          <p:cNvSpPr>
            <a:spLocks noGrp="1"/>
          </p:cNvSpPr>
          <p:nvPr>
            <p:ph type="dt" sz="half" idx="10"/>
          </p:nvPr>
        </p:nvSpPr>
        <p:spPr/>
        <p:txBody>
          <a:bodyPr/>
          <a:lstStyle/>
          <a:p>
            <a:fld id="{23F3BCD3-B065-4104-A043-9E3C33B2B7CB}" type="datetimeFigureOut">
              <a:rPr lang="fr-FR" smtClean="0"/>
              <a:t>28/09/2022</a:t>
            </a:fld>
            <a:endParaRPr lang="fr-FR"/>
          </a:p>
        </p:txBody>
      </p:sp>
      <p:sp>
        <p:nvSpPr>
          <p:cNvPr id="6" name="Espace réservé du pied de page 5">
            <a:extLst>
              <a:ext uri="{FF2B5EF4-FFF2-40B4-BE49-F238E27FC236}">
                <a16:creationId xmlns:a16="http://schemas.microsoft.com/office/drawing/2014/main" id="{9B7ADC13-6DF2-A1A1-2D2B-6DBD9AE4CB51}"/>
              </a:ext>
            </a:extLst>
          </p:cNvPr>
          <p:cNvSpPr>
            <a:spLocks noGrp="1"/>
          </p:cNvSpPr>
          <p:nvPr>
            <p:ph type="ftr" sz="quarter" idx="11"/>
          </p:nvPr>
        </p:nvSpPr>
        <p:spPr/>
        <p:txBody>
          <a:bodyPr/>
          <a:lstStyle/>
          <a:p>
            <a:endParaRPr lang="en-US" dirty="0"/>
          </a:p>
        </p:txBody>
      </p:sp>
      <p:sp>
        <p:nvSpPr>
          <p:cNvPr id="7" name="Espace réservé du numéro de diapositive 6">
            <a:extLst>
              <a:ext uri="{FF2B5EF4-FFF2-40B4-BE49-F238E27FC236}">
                <a16:creationId xmlns:a16="http://schemas.microsoft.com/office/drawing/2014/main" id="{2C288857-FEC6-C4A5-B7B9-97B8D00DC37E}"/>
              </a:ext>
            </a:extLst>
          </p:cNvPr>
          <p:cNvSpPr>
            <a:spLocks noGrp="1"/>
          </p:cNvSpPr>
          <p:nvPr>
            <p:ph type="sldNum" sz="quarter" idx="12"/>
          </p:nvPr>
        </p:nvSpPr>
        <p:spPr/>
        <p:txBody>
          <a:bodyPr/>
          <a:lstStyle/>
          <a:p>
            <a:fld id="{62F09BDA-C852-404E-93AD-C86FC7095929}" type="slidenum">
              <a:rPr lang="fr-FR" smtClean="0"/>
              <a:t>‹N°›</a:t>
            </a:fld>
            <a:endParaRPr lang="fr-FR"/>
          </a:p>
        </p:txBody>
      </p:sp>
    </p:spTree>
    <p:extLst>
      <p:ext uri="{BB962C8B-B14F-4D97-AF65-F5344CB8AC3E}">
        <p14:creationId xmlns:p14="http://schemas.microsoft.com/office/powerpoint/2010/main" val="2657864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56137297-6AB9-62ED-25CE-9DB1E8110F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616B1894-A340-941D-8C70-6B6A5663BF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4687A97-6B5E-65C5-9376-F33A1B3030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F3BCD3-B065-4104-A043-9E3C33B2B7CB}" type="datetimeFigureOut">
              <a:rPr lang="fr-FR" smtClean="0"/>
              <a:t>28/09/2022</a:t>
            </a:fld>
            <a:endParaRPr lang="fr-FR"/>
          </a:p>
        </p:txBody>
      </p:sp>
      <p:sp>
        <p:nvSpPr>
          <p:cNvPr id="5" name="Espace réservé du pied de page 4">
            <a:extLst>
              <a:ext uri="{FF2B5EF4-FFF2-40B4-BE49-F238E27FC236}">
                <a16:creationId xmlns:a16="http://schemas.microsoft.com/office/drawing/2014/main" id="{A3884867-99AC-BF81-4683-7BE14158A9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B9CA1404-5173-2A39-5AF9-C07839BC67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F09BDA-C852-404E-93AD-C86FC7095929}" type="slidenum">
              <a:rPr lang="fr-FR" smtClean="0"/>
              <a:t>‹N°›</a:t>
            </a:fld>
            <a:endParaRPr lang="fr-FR"/>
          </a:p>
        </p:txBody>
      </p:sp>
    </p:spTree>
    <p:extLst>
      <p:ext uri="{BB962C8B-B14F-4D97-AF65-F5344CB8AC3E}">
        <p14:creationId xmlns:p14="http://schemas.microsoft.com/office/powerpoint/2010/main" val="3772971420"/>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7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6.emf"/><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20FAE7-5D7E-1F70-92EF-0E8D2A0C179E}"/>
              </a:ext>
            </a:extLst>
          </p:cNvPr>
          <p:cNvSpPr>
            <a:spLocks noGrp="1"/>
          </p:cNvSpPr>
          <p:nvPr>
            <p:ph type="ctrTitle"/>
          </p:nvPr>
        </p:nvSpPr>
        <p:spPr>
          <a:xfrm>
            <a:off x="1630878" y="2820317"/>
            <a:ext cx="9144000" cy="960077"/>
          </a:xfrm>
          <a:ln>
            <a:solidFill>
              <a:srgbClr val="FF0000"/>
            </a:solidFill>
          </a:ln>
        </p:spPr>
        <p:style>
          <a:lnRef idx="1">
            <a:schemeClr val="accent3"/>
          </a:lnRef>
          <a:fillRef idx="2">
            <a:schemeClr val="accent3"/>
          </a:fillRef>
          <a:effectRef idx="1">
            <a:schemeClr val="accent3"/>
          </a:effectRef>
          <a:fontRef idx="minor">
            <a:schemeClr val="dk1"/>
          </a:fontRef>
        </p:style>
        <p:txBody>
          <a:bodyPr/>
          <a:lstStyle/>
          <a:p>
            <a:r>
              <a:rPr lang="fr-FR" b="1" dirty="0">
                <a:solidFill>
                  <a:schemeClr val="tx1"/>
                </a:solidFill>
                <a:latin typeface="Arial Black" panose="020B0A04020102020204" pitchFamily="34" charset="0"/>
              </a:rPr>
              <a:t>Commandes de Vol</a:t>
            </a:r>
            <a:endParaRPr lang="fr-FR"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2027844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a:extLst>
              <a:ext uri="{FF2B5EF4-FFF2-40B4-BE49-F238E27FC236}">
                <a16:creationId xmlns:a16="http://schemas.microsoft.com/office/drawing/2014/main" id="{BC8F6B92-A115-CF33-314E-5DD01D5D61B2}"/>
              </a:ext>
            </a:extLst>
          </p:cNvPr>
          <p:cNvSpPr txBox="1"/>
          <p:nvPr/>
        </p:nvSpPr>
        <p:spPr>
          <a:xfrm>
            <a:off x="4161621" y="470567"/>
            <a:ext cx="302137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ea typeface="DejaVu Sans" panose="020B0603030804020204" pitchFamily="34" charset="0"/>
              </a:rPr>
              <a:t>Servocommande irréversible</a:t>
            </a:r>
            <a:endParaRPr lang="fr-FR" dirty="0"/>
          </a:p>
        </p:txBody>
      </p:sp>
      <p:sp>
        <p:nvSpPr>
          <p:cNvPr id="16" name="ZoneTexte 15">
            <a:extLst>
              <a:ext uri="{FF2B5EF4-FFF2-40B4-BE49-F238E27FC236}">
                <a16:creationId xmlns:a16="http://schemas.microsoft.com/office/drawing/2014/main" id="{157BB193-C12E-9E4A-FAD9-2C26F143386D}"/>
              </a:ext>
            </a:extLst>
          </p:cNvPr>
          <p:cNvSpPr txBox="1"/>
          <p:nvPr/>
        </p:nvSpPr>
        <p:spPr>
          <a:xfrm>
            <a:off x="257060" y="4461351"/>
            <a:ext cx="11677880"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La commande pilote étant à une position donnée, la gouverne reste fixe quels que soient les efforts auxquels elle est soumise, </a:t>
            </a:r>
          </a:p>
          <a:p>
            <a:pPr marL="285750" indent="-285750">
              <a:buFont typeface="Arial" panose="020B0604020202020204" pitchFamily="34" charset="0"/>
              <a:buChar char="•"/>
            </a:pPr>
            <a:r>
              <a:rPr lang="fr-FR" dirty="0">
                <a:solidFill>
                  <a:srgbClr val="000000"/>
                </a:solidFill>
                <a:ea typeface="DejaVu Sans" panose="020B0603030804020204" pitchFamily="34" charset="0"/>
              </a:rPr>
              <a:t>C</a:t>
            </a:r>
            <a:r>
              <a:rPr lang="fr-FR" sz="1800" dirty="0">
                <a:solidFill>
                  <a:srgbClr val="000000"/>
                </a:solidFill>
                <a:effectLst/>
                <a:ea typeface="DejaVu Sans" panose="020B0603030804020204" pitchFamily="34" charset="0"/>
              </a:rPr>
              <a:t>es efforts n’étant pas transmis au distributeur puisque la commande et la gouverne ne sont plus liées. </a:t>
            </a: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De ce fait, le pilote ignorera complètement les irrégularités des moments de charnière gouvernes </a:t>
            </a:r>
          </a:p>
          <a:p>
            <a:pPr marL="285750" indent="-285750">
              <a:buFont typeface="Arial" panose="020B0604020202020204" pitchFamily="34" charset="0"/>
              <a:buChar char="•"/>
            </a:pPr>
            <a:r>
              <a:rPr lang="fr-FR" dirty="0">
                <a:solidFill>
                  <a:srgbClr val="000000"/>
                </a:solidFill>
                <a:ea typeface="DejaVu Sans" panose="020B0603030804020204" pitchFamily="34" charset="0"/>
              </a:rPr>
              <a:t>S</a:t>
            </a:r>
            <a:r>
              <a:rPr lang="fr-FR" sz="1800" dirty="0">
                <a:solidFill>
                  <a:srgbClr val="000000"/>
                </a:solidFill>
                <a:effectLst/>
                <a:ea typeface="DejaVu Sans" panose="020B0603030804020204" pitchFamily="34" charset="0"/>
              </a:rPr>
              <a:t>ans cela, auraient provoqué, soit des augmentations abusives d’efforts, soit des surcompensations, soit de légères vibrations gouvernes.</a:t>
            </a:r>
            <a:endParaRPr lang="fr-FR" dirty="0"/>
          </a:p>
        </p:txBody>
      </p:sp>
      <p:sp>
        <p:nvSpPr>
          <p:cNvPr id="7" name="ZoneTexte 6">
            <a:extLst>
              <a:ext uri="{FF2B5EF4-FFF2-40B4-BE49-F238E27FC236}">
                <a16:creationId xmlns:a16="http://schemas.microsoft.com/office/drawing/2014/main" id="{01E5918D-93B5-7501-505C-310F6AC15245}"/>
              </a:ext>
            </a:extLst>
          </p:cNvPr>
          <p:cNvSpPr txBox="1"/>
          <p:nvPr/>
        </p:nvSpPr>
        <p:spPr>
          <a:xfrm>
            <a:off x="3180661" y="64443"/>
            <a:ext cx="58306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spcBef>
                <a:spcPts val="1200"/>
              </a:spcBef>
              <a:buSzPts val="1600"/>
            </a:pPr>
            <a:r>
              <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PRIMAIRES: </a:t>
            </a:r>
            <a:r>
              <a:rPr lang="fr-FR" sz="1800" u="none" strike="noStrike" spc="0" dirty="0">
                <a:effectLst/>
                <a:ea typeface="Times New Roman" panose="02020603050405020304" pitchFamily="18" charset="0"/>
                <a:cs typeface="Times New Roman" panose="02020603050405020304" pitchFamily="18" charset="0"/>
              </a:rPr>
              <a:t>LES SERVOCOMMANDES</a:t>
            </a:r>
            <a:endPar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8" name="Espace réservé du contenu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5696" y="973991"/>
            <a:ext cx="8964276" cy="3353268"/>
          </a:xfrm>
          <a:prstGeom prst="rect">
            <a:avLst/>
          </a:prstGeom>
        </p:spPr>
      </p:pic>
    </p:spTree>
    <p:extLst>
      <p:ext uri="{BB962C8B-B14F-4D97-AF65-F5344CB8AC3E}">
        <p14:creationId xmlns:p14="http://schemas.microsoft.com/office/powerpoint/2010/main" val="373012380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AAD3CFCC-6F34-20AC-16A1-9B3CF4B9828D}"/>
              </a:ext>
            </a:extLst>
          </p:cNvPr>
          <p:cNvSpPr txBox="1"/>
          <p:nvPr/>
        </p:nvSpPr>
        <p:spPr>
          <a:xfrm>
            <a:off x="459954" y="1745618"/>
            <a:ext cx="5819661" cy="420435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Une manette ou levier permet la sortie symétrique des panneaux dont le braquage est fonction de l’intensité du freinage recherché. </a:t>
            </a:r>
          </a:p>
          <a:p>
            <a:pPr marL="285750" indent="-285750">
              <a:lnSpc>
                <a:spcPct val="150000"/>
              </a:lnSpc>
              <a:buFont typeface="Arial" panose="020B0604020202020204" pitchFamily="34" charset="0"/>
              <a:buChar char="•"/>
            </a:pPr>
            <a:r>
              <a:rPr lang="fr-FR" dirty="0"/>
              <a:t>La commande mécanique ou électrique (A320, A330) peut comporter un secteur cranté (A300 - 310) ou non (B737) et les surfaces sont manœuvrées par des vérins hydrauliques.</a:t>
            </a:r>
          </a:p>
          <a:p>
            <a:pPr marL="285750" indent="-285750">
              <a:lnSpc>
                <a:spcPct val="150000"/>
              </a:lnSpc>
              <a:buFont typeface="Arial" panose="020B0604020202020204" pitchFamily="34" charset="0"/>
              <a:buChar char="•"/>
            </a:pPr>
            <a:r>
              <a:rPr lang="fr-FR" dirty="0"/>
              <a:t>Le contrôle s’effectue à l’aide d’une plaquette ou d’un voyant souvent doublé d’une </a:t>
            </a:r>
            <a:r>
              <a:rPr lang="fr-FR" sz="1800" dirty="0">
                <a:solidFill>
                  <a:srgbClr val="000000"/>
                </a:solidFill>
                <a:effectLst/>
                <a:ea typeface="DejaVu Sans" panose="020B0603030804020204" pitchFamily="34" charset="0"/>
              </a:rPr>
              <a:t>sonore en cas de configuration anormale au décollage</a:t>
            </a:r>
            <a:r>
              <a:rPr lang="fr-FR" dirty="0"/>
              <a:t> alarme </a:t>
            </a:r>
          </a:p>
        </p:txBody>
      </p:sp>
      <p:sp>
        <p:nvSpPr>
          <p:cNvPr id="6" name="ZoneTexte 5">
            <a:extLst>
              <a:ext uri="{FF2B5EF4-FFF2-40B4-BE49-F238E27FC236}">
                <a16:creationId xmlns:a16="http://schemas.microsoft.com/office/drawing/2014/main" id="{500B0867-371A-5F22-A0A0-7FBE4FD5A676}"/>
              </a:ext>
            </a:extLst>
          </p:cNvPr>
          <p:cNvSpPr txBox="1"/>
          <p:nvPr/>
        </p:nvSpPr>
        <p:spPr>
          <a:xfrm>
            <a:off x="5241275" y="202847"/>
            <a:ext cx="152308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AEROFREINS</a:t>
            </a:r>
          </a:p>
        </p:txBody>
      </p:sp>
      <p:sp>
        <p:nvSpPr>
          <p:cNvPr id="8" name="ZoneTexte 7">
            <a:extLst>
              <a:ext uri="{FF2B5EF4-FFF2-40B4-BE49-F238E27FC236}">
                <a16:creationId xmlns:a16="http://schemas.microsoft.com/office/drawing/2014/main" id="{4D5D0296-F757-77DE-C3DE-0CF6463A7F26}"/>
              </a:ext>
            </a:extLst>
          </p:cNvPr>
          <p:cNvSpPr txBox="1"/>
          <p:nvPr/>
        </p:nvSpPr>
        <p:spPr>
          <a:xfrm>
            <a:off x="4728990" y="669141"/>
            <a:ext cx="254765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Commandes - Contrôles</a:t>
            </a:r>
          </a:p>
        </p:txBody>
      </p:sp>
      <p:pic>
        <p:nvPicPr>
          <p:cNvPr id="10" name="Espace réservé du contenu 4">
            <a:extLst>
              <a:ext uri="{FF2B5EF4-FFF2-40B4-BE49-F238E27FC236}">
                <a16:creationId xmlns:a16="http://schemas.microsoft.com/office/drawing/2014/main" id="{614366C6-6C4F-6E0C-74F6-0F2EFF52D8A6}"/>
              </a:ext>
            </a:extLst>
          </p:cNvPr>
          <p:cNvPicPr>
            <a:picLocks noGrp="1" noChangeAspect="1"/>
          </p:cNvPicPr>
          <p:nvPr>
            <p:ph idx="1"/>
          </p:nvPr>
        </p:nvPicPr>
        <p:blipFill>
          <a:blip r:embed="rId2"/>
          <a:stretch>
            <a:fillRect/>
          </a:stretch>
        </p:blipFill>
        <p:spPr>
          <a:xfrm>
            <a:off x="7039778" y="1253330"/>
            <a:ext cx="4498809" cy="5383783"/>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4130075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BFE151B-051B-058B-F367-C9D82D026734}"/>
              </a:ext>
            </a:extLst>
          </p:cNvPr>
          <p:cNvSpPr txBox="1"/>
          <p:nvPr/>
        </p:nvSpPr>
        <p:spPr>
          <a:xfrm>
            <a:off x="143219" y="1403741"/>
            <a:ext cx="5952781" cy="5035353"/>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dirty="0">
                <a:effectLst/>
                <a:ea typeface="Times New Roman" panose="02020603050405020304" pitchFamily="18" charset="0"/>
              </a:rPr>
              <a:t>L’alimentation hydraulique des vérins s’effectue dans le sens sortie,</a:t>
            </a:r>
          </a:p>
          <a:p>
            <a:pPr marL="285750" indent="-285750" algn="just">
              <a:lnSpc>
                <a:spcPct val="150000"/>
              </a:lnSpc>
              <a:buFont typeface="Arial" panose="020B0604020202020204" pitchFamily="34" charset="0"/>
              <a:buChar char="•"/>
            </a:pPr>
            <a:r>
              <a:rPr lang="fr-FR" sz="1800" dirty="0">
                <a:effectLst/>
                <a:ea typeface="Times New Roman" panose="02020603050405020304" pitchFamily="18" charset="0"/>
              </a:rPr>
              <a:t>en cas de panne ou perte de circuit, les surfaces rentrent automatiquement sous l’effet du vent relatif.</a:t>
            </a:r>
          </a:p>
          <a:p>
            <a:pPr marL="285750" indent="-285750" algn="just">
              <a:lnSpc>
                <a:spcPct val="150000"/>
              </a:lnSpc>
              <a:buFont typeface="Arial" panose="020B0604020202020204" pitchFamily="34" charset="0"/>
              <a:buChar char="•"/>
            </a:pPr>
            <a:r>
              <a:rPr lang="fr-FR" sz="1800" dirty="0">
                <a:effectLst/>
                <a:ea typeface="Times New Roman" panose="02020603050405020304" pitchFamily="18" charset="0"/>
              </a:rPr>
              <a:t>Certains circuits comportent des clapets limiteurs (ou clapets de surpression) qui permettent l’effacement des surfaces lorsque la charge aérodynamique est trop importante.</a:t>
            </a:r>
          </a:p>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Sur les avions nouveaux (A320 - 330...) la sortie peut être inhibée si l’incidence est trop importante, si les volets de BF sont sur FULL, si le facteur de charge vertical est au- dessus de - 0,3 g </a:t>
            </a:r>
            <a:r>
              <a:rPr lang="fr-FR" sz="1800" dirty="0" err="1">
                <a:solidFill>
                  <a:srgbClr val="000000"/>
                </a:solidFill>
                <a:effectLst/>
                <a:ea typeface="DejaVu Sans" panose="020B0603030804020204" pitchFamily="34" charset="0"/>
              </a:rPr>
              <a:t>etc</a:t>
            </a:r>
            <a:endParaRPr lang="fr-FR" dirty="0"/>
          </a:p>
        </p:txBody>
      </p:sp>
      <p:sp>
        <p:nvSpPr>
          <p:cNvPr id="6" name="ZoneTexte 5">
            <a:extLst>
              <a:ext uri="{FF2B5EF4-FFF2-40B4-BE49-F238E27FC236}">
                <a16:creationId xmlns:a16="http://schemas.microsoft.com/office/drawing/2014/main" id="{FE414383-5EED-1EC1-D8D1-E49CF7AEA8E7}"/>
              </a:ext>
            </a:extLst>
          </p:cNvPr>
          <p:cNvSpPr txBox="1"/>
          <p:nvPr/>
        </p:nvSpPr>
        <p:spPr>
          <a:xfrm>
            <a:off x="5241275" y="202847"/>
            <a:ext cx="152308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AEROFREINS</a:t>
            </a:r>
          </a:p>
        </p:txBody>
      </p:sp>
      <p:sp>
        <p:nvSpPr>
          <p:cNvPr id="7" name="ZoneTexte 6">
            <a:extLst>
              <a:ext uri="{FF2B5EF4-FFF2-40B4-BE49-F238E27FC236}">
                <a16:creationId xmlns:a16="http://schemas.microsoft.com/office/drawing/2014/main" id="{2D7174C5-1453-120C-02A6-B3FCB511928C}"/>
              </a:ext>
            </a:extLst>
          </p:cNvPr>
          <p:cNvSpPr txBox="1"/>
          <p:nvPr/>
        </p:nvSpPr>
        <p:spPr>
          <a:xfrm>
            <a:off x="4728990" y="669141"/>
            <a:ext cx="254765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Sécurité</a:t>
            </a:r>
          </a:p>
        </p:txBody>
      </p:sp>
      <p:pic>
        <p:nvPicPr>
          <p:cNvPr id="8" name="Espace réservé du contenu 4">
            <a:extLst>
              <a:ext uri="{FF2B5EF4-FFF2-40B4-BE49-F238E27FC236}">
                <a16:creationId xmlns:a16="http://schemas.microsoft.com/office/drawing/2014/main" id="{C7FF95C1-1C8E-C899-8F6A-B63274751F4E}"/>
              </a:ext>
            </a:extLst>
          </p:cNvPr>
          <p:cNvPicPr>
            <a:picLocks noGrp="1" noChangeAspect="1"/>
          </p:cNvPicPr>
          <p:nvPr>
            <p:ph idx="1"/>
          </p:nvPr>
        </p:nvPicPr>
        <p:blipFill>
          <a:blip r:embed="rId2"/>
          <a:stretch>
            <a:fillRect/>
          </a:stretch>
        </p:blipFill>
        <p:spPr>
          <a:xfrm>
            <a:off x="6312665" y="1135435"/>
            <a:ext cx="5096711" cy="5303659"/>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5066309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85A0C33-6A1B-31B3-5A60-49A141163D48}"/>
              </a:ext>
            </a:extLst>
          </p:cNvPr>
          <p:cNvPicPr>
            <a:picLocks noGrp="1" noChangeAspect="1"/>
          </p:cNvPicPr>
          <p:nvPr>
            <p:ph idx="1"/>
          </p:nvPr>
        </p:nvPicPr>
        <p:blipFill>
          <a:blip r:embed="rId2"/>
          <a:stretch>
            <a:fillRect/>
          </a:stretch>
        </p:blipFill>
        <p:spPr>
          <a:xfrm>
            <a:off x="2817043" y="859895"/>
            <a:ext cx="6800283" cy="4351338"/>
          </a:xfrm>
        </p:spPr>
        <p:style>
          <a:lnRef idx="2">
            <a:schemeClr val="accent2"/>
          </a:lnRef>
          <a:fillRef idx="1">
            <a:schemeClr val="lt1"/>
          </a:fillRef>
          <a:effectRef idx="0">
            <a:schemeClr val="accent2"/>
          </a:effectRef>
          <a:fontRef idx="minor">
            <a:schemeClr val="dk1"/>
          </a:fontRef>
        </p:style>
      </p:pic>
      <p:sp>
        <p:nvSpPr>
          <p:cNvPr id="4" name="ZoneTexte 3">
            <a:extLst>
              <a:ext uri="{FF2B5EF4-FFF2-40B4-BE49-F238E27FC236}">
                <a16:creationId xmlns:a16="http://schemas.microsoft.com/office/drawing/2014/main" id="{BB709BAC-A88C-A90F-F3BF-82A689726605}"/>
              </a:ext>
            </a:extLst>
          </p:cNvPr>
          <p:cNvSpPr txBox="1"/>
          <p:nvPr/>
        </p:nvSpPr>
        <p:spPr>
          <a:xfrm>
            <a:off x="284602" y="5238192"/>
            <a:ext cx="11622795"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0"/>
              </a:spcAft>
            </a:pPr>
            <a:r>
              <a:rPr lang="fr-FR" sz="1800" dirty="0">
                <a:effectLst/>
                <a:ea typeface="Times New Roman" panose="02020603050405020304" pitchFamily="18" charset="0"/>
              </a:rPr>
              <a:t>Sur la plupart des avions commerciaux actuels, la fonction aérofrein est assurée par des surfaces spoilers qui assument :</a:t>
            </a:r>
          </a:p>
          <a:p>
            <a:pPr marL="285750" indent="-285750" algn="just">
              <a:spcAft>
                <a:spcPts val="0"/>
              </a:spcAft>
              <a:buFont typeface="Arial" panose="020B0604020202020204" pitchFamily="34" charset="0"/>
              <a:buChar char="•"/>
            </a:pPr>
            <a:r>
              <a:rPr lang="fr-FR" sz="1800" dirty="0">
                <a:effectLst/>
                <a:ea typeface="Times New Roman" panose="02020603050405020304" pitchFamily="18" charset="0"/>
              </a:rPr>
              <a:t>d’une part une sortie symétrique =&gt; aérofreins, activés par la manette spécifique (aérofreins ou speed </a:t>
            </a:r>
            <a:r>
              <a:rPr lang="fr-FR" sz="1800" dirty="0" err="1">
                <a:effectLst/>
                <a:ea typeface="Times New Roman" panose="02020603050405020304" pitchFamily="18" charset="0"/>
              </a:rPr>
              <a:t>brake</a:t>
            </a:r>
            <a:r>
              <a:rPr lang="fr-FR" sz="1800" dirty="0">
                <a:effectLst/>
                <a:ea typeface="Times New Roman" panose="02020603050405020304" pitchFamily="18" charset="0"/>
              </a:rPr>
              <a:t>) ;</a:t>
            </a:r>
          </a:p>
          <a:p>
            <a:pPr marL="285750" indent="-285750" algn="just">
              <a:spcAft>
                <a:spcPts val="0"/>
              </a:spcAft>
              <a:buFont typeface="Arial" panose="020B0604020202020204" pitchFamily="34" charset="0"/>
              <a:buChar char="•"/>
            </a:pPr>
            <a:r>
              <a:rPr lang="fr-FR" sz="1800" dirty="0">
                <a:effectLst/>
                <a:ea typeface="Times New Roman" panose="02020603050405020304" pitchFamily="18" charset="0"/>
              </a:rPr>
              <a:t>d’autre part une sortie dissymétrique =&gt; fonction roulis activée par la chaîne gauchissement (manche) en coordination avec les ailerons.</a:t>
            </a:r>
          </a:p>
        </p:txBody>
      </p:sp>
      <p:sp>
        <p:nvSpPr>
          <p:cNvPr id="6" name="ZoneTexte 5">
            <a:extLst>
              <a:ext uri="{FF2B5EF4-FFF2-40B4-BE49-F238E27FC236}">
                <a16:creationId xmlns:a16="http://schemas.microsoft.com/office/drawing/2014/main" id="{88B45432-B81B-A1B1-38AD-4129B2B0A0FB}"/>
              </a:ext>
            </a:extLst>
          </p:cNvPr>
          <p:cNvSpPr txBox="1"/>
          <p:nvPr/>
        </p:nvSpPr>
        <p:spPr>
          <a:xfrm>
            <a:off x="5241275" y="202847"/>
            <a:ext cx="152308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AEROFREINS</a:t>
            </a:r>
          </a:p>
        </p:txBody>
      </p:sp>
    </p:spTree>
    <p:extLst>
      <p:ext uri="{BB962C8B-B14F-4D97-AF65-F5344CB8AC3E}">
        <p14:creationId xmlns:p14="http://schemas.microsoft.com/office/powerpoint/2010/main" val="9628734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9E717966-B4EE-A72D-7F0A-9D55EFDA9A12}"/>
                  </a:ext>
                </a:extLst>
              </p:cNvPr>
              <p:cNvSpPr txBox="1"/>
              <p:nvPr/>
            </p:nvSpPr>
            <p:spPr>
              <a:xfrm>
                <a:off x="407622" y="1530399"/>
                <a:ext cx="10752463" cy="480131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63538" indent="-363538" algn="just">
                  <a:buFont typeface="Wingdings" panose="05000000000000000000" pitchFamily="2" charset="2"/>
                  <a:buChar char="Ø"/>
                </a:pPr>
                <a:r>
                  <a:rPr lang="fr-FR" sz="1800" dirty="0">
                    <a:effectLst/>
                    <a:ea typeface="Times New Roman" panose="02020603050405020304" pitchFamily="18" charset="0"/>
                  </a:rPr>
                  <a:t>Ils permettent d’augmenter le Cx et de diminuer le Cz.</a:t>
                </a:r>
              </a:p>
              <a:p>
                <a:pPr marL="363538" indent="-363538" algn="just">
                  <a:buFont typeface="Wingdings" panose="05000000000000000000" pitchFamily="2" charset="2"/>
                  <a:buChar char="Ø"/>
                </a:pPr>
                <a:r>
                  <a:rPr lang="fr-FR" sz="1800" dirty="0">
                    <a:effectLst/>
                    <a:ea typeface="Times New Roman" panose="02020603050405020304" pitchFamily="18" charset="0"/>
                  </a:rPr>
                  <a:t>Ils assument deux fonctions différentes :</a:t>
                </a:r>
              </a:p>
              <a:p>
                <a:pPr lvl="1" algn="just">
                  <a:tabLst>
                    <a:tab pos="4132580" algn="l"/>
                    <a:tab pos="4799330" algn="l"/>
                    <a:tab pos="5008880" algn="l"/>
                  </a:tabLst>
                </a:pPr>
                <a:r>
                  <a:rPr lang="fr-FR" b="1" dirty="0">
                    <a:effectLst/>
                    <a:ea typeface="Times New Roman" panose="02020603050405020304" pitchFamily="18" charset="0"/>
                  </a:rPr>
                  <a:t>1- aérofreins, par braquage symétrique:</a:t>
                </a:r>
              </a:p>
              <a:p>
                <a:pPr marL="1212850" lvl="1" indent="-285750" algn="just">
                  <a:buFont typeface="Arial" panose="020B0604020202020204" pitchFamily="34" charset="0"/>
                  <a:buChar char="•"/>
                  <a:tabLst>
                    <a:tab pos="4132580" algn="l"/>
                    <a:tab pos="4799330" algn="l"/>
                    <a:tab pos="5008880" algn="l"/>
                  </a:tabLst>
                </a:pPr>
                <a:r>
                  <a:rPr lang="fr-FR" b="1" dirty="0">
                    <a:effectLst/>
                    <a:ea typeface="Times New Roman" panose="02020603050405020304" pitchFamily="18" charset="0"/>
                  </a:rPr>
                  <a:t> diminue</a:t>
                </a:r>
                <a:r>
                  <a:rPr lang="fr-FR" b="0" spc="0" dirty="0">
                    <a:solidFill>
                      <a:srgbClr val="000000"/>
                    </a:solidFill>
                    <a:effectLst/>
                    <a:ea typeface="Times New Roman" panose="02020603050405020304" pitchFamily="18" charset="0"/>
                    <a:cs typeface="Times New Roman" panose="02020603050405020304" pitchFamily="18" charset="0"/>
                  </a:rPr>
                  <a:t> V</a:t>
                </a:r>
              </a:p>
              <a:p>
                <a:pPr marL="1212850" lvl="1" indent="-285750" algn="just">
                  <a:buFont typeface="Arial" panose="020B0604020202020204" pitchFamily="34" charset="0"/>
                  <a:buChar char="•"/>
                  <a:tabLst>
                    <a:tab pos="4132580" algn="l"/>
                    <a:tab pos="4799330" algn="l"/>
                    <a:tab pos="5008880" algn="l"/>
                  </a:tabLst>
                </a:pPr>
                <a:r>
                  <a:rPr lang="fr-FR" b="0" spc="0" dirty="0">
                    <a:solidFill>
                      <a:srgbClr val="000000"/>
                    </a:solidFill>
                    <a:effectLst/>
                    <a:ea typeface="Times New Roman" panose="02020603050405020304" pitchFamily="18" charset="0"/>
                    <a:cs typeface="Times New Roman" panose="02020603050405020304" pitchFamily="18" charset="0"/>
                  </a:rPr>
                  <a:t>augmente</a:t>
                </a:r>
                <a14:m>
                  <m:oMath xmlns:m="http://schemas.openxmlformats.org/officeDocument/2006/math">
                    <m:r>
                      <a:rPr lang="fr-FR" b="0" i="1" spc="0" dirty="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r>
                  <a:rPr lang="fr-FR" b="0" i="0" spc="0" dirty="0">
                    <a:solidFill>
                      <a:srgbClr val="000000"/>
                    </a:solidFill>
                    <a:effectLst/>
                    <a:ea typeface="Cambria Math" panose="02040503050406030204" pitchFamily="18" charset="0"/>
                    <a:cs typeface="Times New Roman" panose="02020603050405020304" pitchFamily="18" charset="0"/>
                  </a:rPr>
                  <a:t>θ</a:t>
                </a:r>
                <a14:m>
                  <m:oMath xmlns:m="http://schemas.openxmlformats.org/officeDocument/2006/math">
                    <m:r>
                      <a:rPr lang="fr-FR" b="0" i="1" spc="0" dirty="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oMath>
                </a14:m>
                <a:endParaRPr lang="fr-FR" b="0" spc="0" dirty="0">
                  <a:solidFill>
                    <a:srgbClr val="000000"/>
                  </a:solidFill>
                  <a:effectLst/>
                  <a:ea typeface="Times New Roman" panose="02020603050405020304" pitchFamily="18" charset="0"/>
                  <a:cs typeface="Times New Roman" panose="02020603050405020304" pitchFamily="18" charset="0"/>
                </a:endParaRPr>
              </a:p>
              <a:p>
                <a:pPr marL="1212850" lvl="1" indent="-285750" algn="just">
                  <a:buFont typeface="Arial" panose="020B0604020202020204" pitchFamily="34" charset="0"/>
                  <a:buChar char="•"/>
                  <a:tabLst>
                    <a:tab pos="4132580" algn="l"/>
                    <a:tab pos="4799330" algn="l"/>
                    <a:tab pos="5008880" algn="l"/>
                  </a:tabLst>
                </a:pPr>
                <a:r>
                  <a:rPr lang="fr-FR" dirty="0">
                    <a:solidFill>
                      <a:srgbClr val="000000"/>
                    </a:solidFill>
                    <a:ea typeface="Times New Roman" panose="02020603050405020304" pitchFamily="18" charset="0"/>
                    <a:cs typeface="Times New Roman" panose="02020603050405020304" pitchFamily="18" charset="0"/>
                  </a:rPr>
                  <a:t>augmente du </a:t>
                </a:r>
                <a:r>
                  <a:rPr lang="fr-FR" b="0" spc="0" dirty="0">
                    <a:solidFill>
                      <a:srgbClr val="000000"/>
                    </a:solidFill>
                    <a:effectLst/>
                    <a:ea typeface="Times New Roman" panose="02020603050405020304" pitchFamily="18" charset="0"/>
                    <a:cs typeface="Times New Roman" panose="02020603050405020304" pitchFamily="18" charset="0"/>
                  </a:rPr>
                  <a:t>coefficient </a:t>
                </a:r>
                <a:r>
                  <a:rPr lang="fr-FR" dirty="0">
                    <a:effectLst/>
                    <a:ea typeface="Times New Roman" panose="02020603050405020304" pitchFamily="18" charset="0"/>
                  </a:rPr>
                  <a:t>d’adhérence ;</a:t>
                </a:r>
              </a:p>
              <a:p>
                <a:pPr lvl="1" algn="just"/>
                <a:r>
                  <a:rPr lang="fr-FR" b="1" spc="0" dirty="0">
                    <a:solidFill>
                      <a:srgbClr val="000000"/>
                    </a:solidFill>
                    <a:effectLst/>
                    <a:ea typeface="Times New Roman" panose="02020603050405020304" pitchFamily="18" charset="0"/>
                    <a:cs typeface="Times New Roman" panose="02020603050405020304" pitchFamily="18" charset="0"/>
                  </a:rPr>
                  <a:t>2- roulis, par braquage dissymétrique, </a:t>
                </a:r>
                <a:r>
                  <a:rPr lang="fr-FR" dirty="0">
                    <a:effectLst/>
                    <a:ea typeface="Times New Roman" panose="02020603050405020304" pitchFamily="18" charset="0"/>
                  </a:rPr>
                  <a:t>aide au gauchissement en </a:t>
                </a:r>
                <a:r>
                  <a:rPr lang="fr-FR" b="1" spc="0" dirty="0">
                    <a:solidFill>
                      <a:srgbClr val="000000"/>
                    </a:solidFill>
                    <a:effectLst/>
                    <a:ea typeface="Times New Roman" panose="02020603050405020304" pitchFamily="18" charset="0"/>
                    <a:cs typeface="Times New Roman" panose="02020603050405020304" pitchFamily="18" charset="0"/>
                  </a:rPr>
                  <a:t>diminution </a:t>
                </a:r>
                <a:r>
                  <a:rPr lang="fr-FR" dirty="0">
                    <a:effectLst/>
                    <a:ea typeface="Times New Roman" panose="02020603050405020304" pitchFamily="18" charset="0"/>
                  </a:rPr>
                  <a:t>la portance de l’aile intérieure au virage.</a:t>
                </a:r>
              </a:p>
              <a:p>
                <a:pPr marL="285750" indent="-285750" algn="just">
                  <a:buFont typeface="Wingdings" panose="05000000000000000000" pitchFamily="2" charset="2"/>
                  <a:buChar char="Ø"/>
                </a:pPr>
                <a:r>
                  <a:rPr lang="fr-FR" sz="1800" dirty="0">
                    <a:effectLst/>
                    <a:ea typeface="Times New Roman" panose="02020603050405020304" pitchFamily="18" charset="0"/>
                  </a:rPr>
                  <a:t>Les mêmes panneaux spoilers peuvent être utilisés aux deux fonctions simultanément (B737, A320, A330...) leur braquage dépendra :</a:t>
                </a:r>
              </a:p>
              <a:p>
                <a:pPr marL="285750" indent="-285750" algn="just">
                  <a:buFont typeface="Arial" panose="020B0604020202020204" pitchFamily="34" charset="0"/>
                  <a:buChar char="•"/>
                </a:pPr>
                <a:r>
                  <a:rPr lang="fr-FR" sz="1800" dirty="0">
                    <a:effectLst/>
                    <a:ea typeface="Times New Roman" panose="02020603050405020304" pitchFamily="18" charset="0"/>
                  </a:rPr>
                  <a:t>de la valeur de déplacement manette aérofrein ;</a:t>
                </a:r>
              </a:p>
              <a:p>
                <a:pPr marL="285750" indent="-285750" algn="l">
                  <a:buFont typeface="Arial" panose="020B0604020202020204" pitchFamily="34" charset="0"/>
                  <a:buChar char="•"/>
                </a:pPr>
                <a:r>
                  <a:rPr lang="fr-FR" sz="1800" dirty="0">
                    <a:effectLst/>
                    <a:ea typeface="Times New Roman" panose="02020603050405020304" pitchFamily="18" charset="0"/>
                  </a:rPr>
                  <a:t>de la valeur de braquage commande ailerons (manche) ; </a:t>
                </a:r>
              </a:p>
              <a:p>
                <a:pPr marL="285750" indent="-285750" algn="l">
                  <a:buFont typeface="Arial" panose="020B0604020202020204" pitchFamily="34" charset="0"/>
                  <a:buChar char="•"/>
                </a:pPr>
                <a:r>
                  <a:rPr lang="fr-FR" sz="1800" dirty="0">
                    <a:effectLst/>
                    <a:ea typeface="Times New Roman" panose="02020603050405020304" pitchFamily="18" charset="0"/>
                  </a:rPr>
                  <a:t>de la vitesse avion.</a:t>
                </a:r>
              </a:p>
              <a:p>
                <a:pPr marL="285750" indent="-285750">
                  <a:buFont typeface="Wingdings" panose="05000000000000000000" pitchFamily="2" charset="2"/>
                  <a:buChar char="Ø"/>
                </a:pPr>
                <a:r>
                  <a:rPr lang="fr-FR" sz="1800" dirty="0">
                    <a:solidFill>
                      <a:srgbClr val="000000"/>
                    </a:solidFill>
                    <a:effectLst/>
                    <a:ea typeface="DejaVu Sans" panose="020B0603030804020204" pitchFamily="34" charset="0"/>
                  </a:rPr>
                  <a:t>Sur A320 et A330, la fonction roulis est prioritaire sur la fonction aérofrein. </a:t>
                </a:r>
              </a:p>
              <a:p>
                <a:pPr marL="285750" indent="-285750">
                  <a:buFont typeface="Wingdings" panose="05000000000000000000" pitchFamily="2" charset="2"/>
                  <a:buChar char="Ø"/>
                </a:pPr>
                <a:r>
                  <a:rPr lang="fr-FR" sz="1800" dirty="0">
                    <a:solidFill>
                      <a:srgbClr val="000000"/>
                    </a:solidFill>
                    <a:effectLst/>
                    <a:ea typeface="DejaVu Sans" panose="020B0603030804020204" pitchFamily="34" charset="0"/>
                  </a:rPr>
                  <a:t>Quand la somme des ordres simultanés roulis et speed </a:t>
                </a:r>
                <a:r>
                  <a:rPr lang="fr-FR" sz="1800" dirty="0" err="1">
                    <a:solidFill>
                      <a:srgbClr val="000000"/>
                    </a:solidFill>
                    <a:effectLst/>
                    <a:ea typeface="DejaVu Sans" panose="020B0603030804020204" pitchFamily="34" charset="0"/>
                  </a:rPr>
                  <a:t>brakes</a:t>
                </a:r>
                <a:r>
                  <a:rPr lang="fr-FR" sz="1800" dirty="0">
                    <a:solidFill>
                      <a:srgbClr val="000000"/>
                    </a:solidFill>
                    <a:effectLst/>
                    <a:ea typeface="DejaVu Sans" panose="020B0603030804020204" pitchFamily="34" charset="0"/>
                  </a:rPr>
                  <a:t> dépasse le braquage maximal possible en vol, le spoiler symétrique rentre (aile haute) jusqu’à ce que la différence entre les deux spoilers soit égale à l’ordre roulis</a:t>
                </a:r>
                <a:endParaRPr lang="fr-FR" dirty="0"/>
              </a:p>
            </p:txBody>
          </p:sp>
        </mc:Choice>
        <mc:Fallback xmlns="">
          <p:sp>
            <p:nvSpPr>
              <p:cNvPr id="5" name="ZoneTexte 4">
                <a:extLst>
                  <a:ext uri="{FF2B5EF4-FFF2-40B4-BE49-F238E27FC236}">
                    <a16:creationId xmlns:a16="http://schemas.microsoft.com/office/drawing/2014/main" id="{9E717966-B4EE-A72D-7F0A-9D55EFDA9A12}"/>
                  </a:ext>
                </a:extLst>
              </p:cNvPr>
              <p:cNvSpPr txBox="1">
                <a:spLocks noRot="1" noChangeAspect="1" noMove="1" noResize="1" noEditPoints="1" noAdjustHandles="1" noChangeArrowheads="1" noChangeShapeType="1" noTextEdit="1"/>
              </p:cNvSpPr>
              <p:nvPr/>
            </p:nvSpPr>
            <p:spPr>
              <a:xfrm>
                <a:off x="407622" y="1530399"/>
                <a:ext cx="10752463" cy="4801314"/>
              </a:xfrm>
              <a:prstGeom prst="rect">
                <a:avLst/>
              </a:prstGeom>
              <a:blipFill>
                <a:blip r:embed="rId2"/>
                <a:stretch>
                  <a:fillRect l="-340" t="-506" r="-396" b="-886"/>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6" name="ZoneTexte 5">
            <a:extLst>
              <a:ext uri="{FF2B5EF4-FFF2-40B4-BE49-F238E27FC236}">
                <a16:creationId xmlns:a16="http://schemas.microsoft.com/office/drawing/2014/main" id="{B09057C9-6B0B-44EC-C096-1B65D9E89601}"/>
              </a:ext>
            </a:extLst>
          </p:cNvPr>
          <p:cNvSpPr txBox="1"/>
          <p:nvPr/>
        </p:nvSpPr>
        <p:spPr>
          <a:xfrm>
            <a:off x="4998903" y="140332"/>
            <a:ext cx="173240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400"/>
              <a:tabLst>
                <a:tab pos="80581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SPOILERS</a:t>
            </a:r>
          </a:p>
        </p:txBody>
      </p:sp>
    </p:spTree>
    <p:extLst>
      <p:ext uri="{BB962C8B-B14F-4D97-AF65-F5344CB8AC3E}">
        <p14:creationId xmlns:p14="http://schemas.microsoft.com/office/powerpoint/2010/main" val="1299729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9EECF72B-F57F-A67F-96F8-7E9EDB645DA4}"/>
              </a:ext>
            </a:extLst>
          </p:cNvPr>
          <p:cNvPicPr>
            <a:picLocks noGrp="1" noChangeAspect="1"/>
          </p:cNvPicPr>
          <p:nvPr>
            <p:ph idx="1"/>
          </p:nvPr>
        </p:nvPicPr>
        <p:blipFill>
          <a:blip r:embed="rId2"/>
          <a:stretch>
            <a:fillRect/>
          </a:stretch>
        </p:blipFill>
        <p:spPr>
          <a:xfrm>
            <a:off x="2698672" y="3759635"/>
            <a:ext cx="5647063" cy="1801530"/>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7BF604D1-B925-5DD5-7D34-2DDBB1D375B8}"/>
              </a:ext>
            </a:extLst>
          </p:cNvPr>
          <p:cNvSpPr txBox="1"/>
          <p:nvPr/>
        </p:nvSpPr>
        <p:spPr>
          <a:xfrm>
            <a:off x="415887" y="2554275"/>
            <a:ext cx="6097836" cy="26186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571500" indent="-88900" algn="just">
              <a:lnSpc>
                <a:spcPts val="1200"/>
              </a:lnSpc>
              <a:spcBef>
                <a:spcPts val="1200"/>
              </a:spcBef>
              <a:spcAft>
                <a:spcPts val="3300"/>
              </a:spcAft>
            </a:pPr>
            <a:r>
              <a:rPr lang="fr-FR" sz="1800" b="1" dirty="0">
                <a:effectLst/>
                <a:latin typeface="Times New Roman" panose="02020603050405020304" pitchFamily="18" charset="0"/>
                <a:ea typeface="Times New Roman" panose="02020603050405020304" pitchFamily="18" charset="0"/>
              </a:rPr>
              <a:t>2 - Emplacement</a:t>
            </a:r>
          </a:p>
        </p:txBody>
      </p:sp>
      <p:sp>
        <p:nvSpPr>
          <p:cNvPr id="6" name="ZoneTexte 5">
            <a:extLst>
              <a:ext uri="{FF2B5EF4-FFF2-40B4-BE49-F238E27FC236}">
                <a16:creationId xmlns:a16="http://schemas.microsoft.com/office/drawing/2014/main" id="{FAF0DA9E-9F73-3976-E113-B24EF5D1AC69}"/>
              </a:ext>
            </a:extLst>
          </p:cNvPr>
          <p:cNvSpPr txBox="1"/>
          <p:nvPr/>
        </p:nvSpPr>
        <p:spPr>
          <a:xfrm>
            <a:off x="4998903" y="140332"/>
            <a:ext cx="173240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400"/>
              <a:tabLst>
                <a:tab pos="80581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SPOILERS</a:t>
            </a:r>
          </a:p>
        </p:txBody>
      </p:sp>
      <p:sp>
        <p:nvSpPr>
          <p:cNvPr id="8" name="ZoneTexte 7">
            <a:extLst>
              <a:ext uri="{FF2B5EF4-FFF2-40B4-BE49-F238E27FC236}">
                <a16:creationId xmlns:a16="http://schemas.microsoft.com/office/drawing/2014/main" id="{7A7BB6EC-7E59-C39B-68F1-C2BA2C2A1166}"/>
              </a:ext>
            </a:extLst>
          </p:cNvPr>
          <p:cNvSpPr txBox="1"/>
          <p:nvPr/>
        </p:nvSpPr>
        <p:spPr>
          <a:xfrm>
            <a:off x="415887" y="997272"/>
            <a:ext cx="11041655"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b="1" dirty="0">
                <a:effectLst/>
                <a:ea typeface="Times New Roman" panose="02020603050405020304" pitchFamily="18" charset="0"/>
              </a:rPr>
              <a:t>1 - Structure</a:t>
            </a:r>
          </a:p>
          <a:p>
            <a:pPr algn="just"/>
            <a:r>
              <a:rPr lang="fr-FR" sz="1800" dirty="0">
                <a:effectLst/>
                <a:ea typeface="Times New Roman" panose="02020603050405020304" pitchFamily="18" charset="0"/>
              </a:rPr>
              <a:t>Panneaux très rigides réalisés en matériaux composites (carbone / époxy) sandwich ou monolithique sur tous les avions actuels.</a:t>
            </a:r>
          </a:p>
          <a:p>
            <a:pPr algn="just"/>
            <a:r>
              <a:rPr lang="fr-FR" sz="1800" b="1" dirty="0">
                <a:effectLst/>
                <a:ea typeface="Times New Roman" panose="02020603050405020304" pitchFamily="18" charset="0"/>
              </a:rPr>
              <a:t>Ils sont utilisables dans tout le domaine du vol.</a:t>
            </a:r>
          </a:p>
        </p:txBody>
      </p:sp>
    </p:spTree>
    <p:extLst>
      <p:ext uri="{BB962C8B-B14F-4D97-AF65-F5344CB8AC3E}">
        <p14:creationId xmlns:p14="http://schemas.microsoft.com/office/powerpoint/2010/main" val="279293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46EB6355-1848-0510-6207-9DF940D18FDB}"/>
              </a:ext>
            </a:extLst>
          </p:cNvPr>
          <p:cNvPicPr>
            <a:picLocks noGrp="1" noChangeAspect="1"/>
          </p:cNvPicPr>
          <p:nvPr>
            <p:ph idx="1"/>
          </p:nvPr>
        </p:nvPicPr>
        <p:blipFill>
          <a:blip r:embed="rId2"/>
          <a:stretch>
            <a:fillRect/>
          </a:stretch>
        </p:blipFill>
        <p:spPr>
          <a:xfrm>
            <a:off x="5464629" y="1512535"/>
            <a:ext cx="6016341" cy="4351338"/>
          </a:xfrm>
        </p:spPr>
      </p:pic>
      <p:sp>
        <p:nvSpPr>
          <p:cNvPr id="5" name="ZoneTexte 4">
            <a:extLst>
              <a:ext uri="{FF2B5EF4-FFF2-40B4-BE49-F238E27FC236}">
                <a16:creationId xmlns:a16="http://schemas.microsoft.com/office/drawing/2014/main" id="{2E95DEF2-1FDE-F021-DFCD-C2634CC8882B}"/>
              </a:ext>
            </a:extLst>
          </p:cNvPr>
          <p:cNvSpPr txBox="1"/>
          <p:nvPr/>
        </p:nvSpPr>
        <p:spPr>
          <a:xfrm>
            <a:off x="331845" y="2534042"/>
            <a:ext cx="4830344"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Cet avion possède un circuit aérofreins indépendant avec :</a:t>
            </a:r>
            <a:endParaRPr lang="fr-FR" dirty="0" smtClean="0"/>
          </a:p>
          <a:p>
            <a:pPr marL="285750" indent="-285750">
              <a:buFont typeface="Arial" panose="020B0604020202020204" pitchFamily="34" charset="0"/>
              <a:buChar char="•"/>
            </a:pPr>
            <a:r>
              <a:rPr lang="fr-FR" dirty="0" smtClean="0"/>
              <a:t>levier</a:t>
            </a:r>
            <a:r>
              <a:rPr lang="fr-FR" dirty="0"/>
              <a:t>, timoneries, câbles, mécanisme à cames, agissant sur les tiroirs de servocommandes hydrauliques </a:t>
            </a:r>
            <a:endParaRPr lang="fr-FR" dirty="0" smtClean="0"/>
          </a:p>
          <a:p>
            <a:pPr marL="285750" indent="-285750">
              <a:buFont typeface="Arial" panose="020B0604020202020204" pitchFamily="34" charset="0"/>
              <a:buChar char="•"/>
            </a:pPr>
            <a:r>
              <a:rPr lang="fr-FR" dirty="0" smtClean="0"/>
              <a:t>ils </a:t>
            </a:r>
            <a:r>
              <a:rPr lang="fr-FR" dirty="0"/>
              <a:t>actionnent quatre aérofreins internes et quatre aérofreins externes en vol et au sol (fonction </a:t>
            </a:r>
            <a:r>
              <a:rPr lang="fr-FR" dirty="0" err="1"/>
              <a:t>hyposustentation</a:t>
            </a:r>
            <a:endParaRPr lang="fr-FR" dirty="0"/>
          </a:p>
        </p:txBody>
      </p:sp>
      <p:sp>
        <p:nvSpPr>
          <p:cNvPr id="6" name="ZoneTexte 5">
            <a:extLst>
              <a:ext uri="{FF2B5EF4-FFF2-40B4-BE49-F238E27FC236}">
                <a16:creationId xmlns:a16="http://schemas.microsoft.com/office/drawing/2014/main" id="{346050EE-30F4-9717-8F48-CF37C6C569D1}"/>
              </a:ext>
            </a:extLst>
          </p:cNvPr>
          <p:cNvSpPr txBox="1"/>
          <p:nvPr/>
        </p:nvSpPr>
        <p:spPr>
          <a:xfrm>
            <a:off x="4998903" y="140332"/>
            <a:ext cx="173240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400"/>
              <a:tabLst>
                <a:tab pos="80581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SPOILERS</a:t>
            </a:r>
          </a:p>
        </p:txBody>
      </p:sp>
      <p:sp>
        <p:nvSpPr>
          <p:cNvPr id="8" name="ZoneTexte 7">
            <a:extLst>
              <a:ext uri="{FF2B5EF4-FFF2-40B4-BE49-F238E27FC236}">
                <a16:creationId xmlns:a16="http://schemas.microsoft.com/office/drawing/2014/main" id="{A54E19C7-4967-611C-1DEB-0175C7749421}"/>
              </a:ext>
            </a:extLst>
          </p:cNvPr>
          <p:cNvSpPr txBox="1"/>
          <p:nvPr/>
        </p:nvSpPr>
        <p:spPr>
          <a:xfrm>
            <a:off x="4552720" y="576062"/>
            <a:ext cx="262476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Exemples de réalisations</a:t>
            </a:r>
          </a:p>
        </p:txBody>
      </p:sp>
      <p:sp>
        <p:nvSpPr>
          <p:cNvPr id="10" name="ZoneTexte 9">
            <a:extLst>
              <a:ext uri="{FF2B5EF4-FFF2-40B4-BE49-F238E27FC236}">
                <a16:creationId xmlns:a16="http://schemas.microsoft.com/office/drawing/2014/main" id="{2BE2AE8D-4458-B9F6-6BFA-FC7E63C4525A}"/>
              </a:ext>
            </a:extLst>
          </p:cNvPr>
          <p:cNvSpPr txBox="1"/>
          <p:nvPr/>
        </p:nvSpPr>
        <p:spPr>
          <a:xfrm>
            <a:off x="636644" y="827126"/>
            <a:ext cx="19192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 - Airbus 300</a:t>
            </a:r>
          </a:p>
        </p:txBody>
      </p:sp>
    </p:spTree>
    <p:extLst>
      <p:ext uri="{BB962C8B-B14F-4D97-AF65-F5344CB8AC3E}">
        <p14:creationId xmlns:p14="http://schemas.microsoft.com/office/powerpoint/2010/main" val="71611523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3CD48AF-C3C6-35D0-4D78-A1FA84C1EF34}"/>
              </a:ext>
            </a:extLst>
          </p:cNvPr>
          <p:cNvPicPr>
            <a:picLocks noGrp="1" noChangeAspect="1"/>
          </p:cNvPicPr>
          <p:nvPr>
            <p:ph idx="1"/>
          </p:nvPr>
        </p:nvPicPr>
        <p:blipFill>
          <a:blip r:embed="rId2"/>
          <a:stretch>
            <a:fillRect/>
          </a:stretch>
        </p:blipFill>
        <p:spPr>
          <a:xfrm>
            <a:off x="1802684" y="2271940"/>
            <a:ext cx="8826118" cy="4351338"/>
          </a:xfrm>
        </p:spPr>
      </p:pic>
      <p:sp>
        <p:nvSpPr>
          <p:cNvPr id="4" name="ZoneTexte 3">
            <a:extLst>
              <a:ext uri="{FF2B5EF4-FFF2-40B4-BE49-F238E27FC236}">
                <a16:creationId xmlns:a16="http://schemas.microsoft.com/office/drawing/2014/main" id="{D47A1511-7372-BC0F-1824-94D44BFFCC97}"/>
              </a:ext>
            </a:extLst>
          </p:cNvPr>
          <p:cNvSpPr txBox="1"/>
          <p:nvPr/>
        </p:nvSpPr>
        <p:spPr>
          <a:xfrm>
            <a:off x="4998903" y="140332"/>
            <a:ext cx="173240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400"/>
              <a:tabLst>
                <a:tab pos="80581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SPOILERS</a:t>
            </a:r>
          </a:p>
        </p:txBody>
      </p:sp>
      <p:sp>
        <p:nvSpPr>
          <p:cNvPr id="6" name="ZoneTexte 5">
            <a:extLst>
              <a:ext uri="{FF2B5EF4-FFF2-40B4-BE49-F238E27FC236}">
                <a16:creationId xmlns:a16="http://schemas.microsoft.com/office/drawing/2014/main" id="{535918E6-CCBF-2755-D441-FC89D6E3D34A}"/>
              </a:ext>
            </a:extLst>
          </p:cNvPr>
          <p:cNvSpPr txBox="1"/>
          <p:nvPr/>
        </p:nvSpPr>
        <p:spPr>
          <a:xfrm>
            <a:off x="4552720" y="576062"/>
            <a:ext cx="262476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Exemples de réalisations</a:t>
            </a:r>
          </a:p>
        </p:txBody>
      </p:sp>
      <p:sp>
        <p:nvSpPr>
          <p:cNvPr id="7" name="ZoneTexte 6">
            <a:extLst>
              <a:ext uri="{FF2B5EF4-FFF2-40B4-BE49-F238E27FC236}">
                <a16:creationId xmlns:a16="http://schemas.microsoft.com/office/drawing/2014/main" id="{0FAA1E92-D6D4-F11D-E2EB-734D7B4F8E2D}"/>
              </a:ext>
            </a:extLst>
          </p:cNvPr>
          <p:cNvSpPr txBox="1"/>
          <p:nvPr/>
        </p:nvSpPr>
        <p:spPr>
          <a:xfrm>
            <a:off x="636644" y="827126"/>
            <a:ext cx="19192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 - Airbus 300</a:t>
            </a:r>
          </a:p>
        </p:txBody>
      </p:sp>
      <p:sp>
        <p:nvSpPr>
          <p:cNvPr id="8" name="ZoneTexte 7">
            <a:extLst>
              <a:ext uri="{FF2B5EF4-FFF2-40B4-BE49-F238E27FC236}">
                <a16:creationId xmlns:a16="http://schemas.microsoft.com/office/drawing/2014/main" id="{095704D2-7C2E-E387-84E2-84A2644F2F7D}"/>
              </a:ext>
            </a:extLst>
          </p:cNvPr>
          <p:cNvSpPr txBox="1"/>
          <p:nvPr/>
        </p:nvSpPr>
        <p:spPr>
          <a:xfrm>
            <a:off x="636644" y="1462710"/>
            <a:ext cx="1117343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solidFill>
                  <a:srgbClr val="000000"/>
                </a:solidFill>
                <a:ea typeface="DejaVu Sans" panose="020B0603030804020204" pitchFamily="34" charset="0"/>
              </a:rPr>
              <a:t>Les </a:t>
            </a:r>
            <a:r>
              <a:rPr lang="fr-FR" sz="1800" dirty="0" smtClean="0">
                <a:solidFill>
                  <a:srgbClr val="000000"/>
                </a:solidFill>
                <a:effectLst/>
                <a:ea typeface="DejaVu Sans" panose="020B0603030804020204" pitchFamily="34" charset="0"/>
              </a:rPr>
              <a:t> </a:t>
            </a:r>
            <a:r>
              <a:rPr lang="fr-FR" sz="1800" dirty="0">
                <a:solidFill>
                  <a:srgbClr val="000000"/>
                </a:solidFill>
                <a:effectLst/>
                <a:ea typeface="DejaVu Sans" panose="020B0603030804020204" pitchFamily="34" charset="0"/>
              </a:rPr>
              <a:t>spoilers </a:t>
            </a:r>
            <a:r>
              <a:rPr lang="fr-FR" sz="1800" dirty="0" smtClean="0">
                <a:solidFill>
                  <a:srgbClr val="000000"/>
                </a:solidFill>
                <a:effectLst/>
                <a:ea typeface="DejaVu Sans" panose="020B0603030804020204" pitchFamily="34" charset="0"/>
              </a:rPr>
              <a:t>roulis sont </a:t>
            </a:r>
            <a:r>
              <a:rPr lang="fr-FR" sz="1800" dirty="0">
                <a:solidFill>
                  <a:srgbClr val="000000"/>
                </a:solidFill>
                <a:effectLst/>
                <a:ea typeface="DejaVu Sans" panose="020B0603030804020204" pitchFamily="34" charset="0"/>
              </a:rPr>
              <a:t>donc sollicités que </a:t>
            </a:r>
            <a:r>
              <a:rPr lang="fr-FR" sz="1800" dirty="0" err="1">
                <a:solidFill>
                  <a:srgbClr val="000000"/>
                </a:solidFill>
                <a:effectLst/>
                <a:ea typeface="DejaVu Sans" panose="020B0603030804020204" pitchFamily="34" charset="0"/>
              </a:rPr>
              <a:t>dissymétriquement</a:t>
            </a:r>
            <a:r>
              <a:rPr lang="fr-FR" sz="1800" dirty="0">
                <a:solidFill>
                  <a:srgbClr val="000000"/>
                </a:solidFill>
                <a:effectLst/>
                <a:ea typeface="DejaVu Sans" panose="020B0603030804020204" pitchFamily="34" charset="0"/>
              </a:rPr>
              <a:t> en fonction gauchissement</a:t>
            </a:r>
            <a:endParaRPr lang="fr-FR" dirty="0"/>
          </a:p>
        </p:txBody>
      </p:sp>
    </p:spTree>
    <p:extLst>
      <p:ext uri="{BB962C8B-B14F-4D97-AF65-F5344CB8AC3E}">
        <p14:creationId xmlns:p14="http://schemas.microsoft.com/office/powerpoint/2010/main" val="408755137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83B5D131-9E46-E84C-FE09-65414858D684}"/>
              </a:ext>
            </a:extLst>
          </p:cNvPr>
          <p:cNvPicPr>
            <a:picLocks noGrp="1" noChangeAspect="1"/>
          </p:cNvPicPr>
          <p:nvPr>
            <p:ph idx="1"/>
          </p:nvPr>
        </p:nvPicPr>
        <p:blipFill>
          <a:blip r:embed="rId2"/>
          <a:stretch>
            <a:fillRect/>
          </a:stretch>
        </p:blipFill>
        <p:spPr>
          <a:xfrm>
            <a:off x="1113622" y="1284923"/>
            <a:ext cx="10515600" cy="3964987"/>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5CC63E49-8AB9-B6E9-9124-806BDE8489C4}"/>
              </a:ext>
            </a:extLst>
          </p:cNvPr>
          <p:cNvSpPr txBox="1"/>
          <p:nvPr/>
        </p:nvSpPr>
        <p:spPr>
          <a:xfrm>
            <a:off x="355294" y="5338375"/>
            <a:ext cx="11481412"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92100" marR="114300" indent="-838200" algn="just"/>
            <a:r>
              <a:rPr lang="fr-FR" sz="1800" dirty="0">
                <a:effectLst/>
                <a:ea typeface="Times New Roman" panose="02020603050405020304" pitchFamily="18" charset="0"/>
              </a:rPr>
              <a:t>Une fonction </a:t>
            </a:r>
            <a:r>
              <a:rPr lang="fr-FR" sz="1800" dirty="0" err="1">
                <a:effectLst/>
                <a:ea typeface="Times New Roman" panose="02020603050405020304" pitchFamily="18" charset="0"/>
              </a:rPr>
              <a:t>hyposustentation</a:t>
            </a:r>
            <a:r>
              <a:rPr lang="fr-FR" sz="1800" dirty="0">
                <a:effectLst/>
                <a:ea typeface="Times New Roman" panose="02020603050405020304" pitchFamily="18" charset="0"/>
              </a:rPr>
              <a:t> sol (</a:t>
            </a:r>
            <a:r>
              <a:rPr lang="fr-FR" sz="1800" dirty="0" err="1">
                <a:effectLst/>
                <a:ea typeface="Times New Roman" panose="02020603050405020304" pitchFamily="18" charset="0"/>
              </a:rPr>
              <a:t>ground</a:t>
            </a:r>
            <a:r>
              <a:rPr lang="fr-FR" sz="1800" dirty="0">
                <a:effectLst/>
                <a:ea typeface="Times New Roman" panose="02020603050405020304" pitchFamily="18" charset="0"/>
              </a:rPr>
              <a:t> spoilers) assure le freinage aérodynamique par sortie, simultanée, des aérofreins et des spoilers symétriques après l’atterrissage ou en cas d’accélération - arrêt.</a:t>
            </a:r>
          </a:p>
          <a:p>
            <a:pPr marL="292100" marR="114300" indent="-838200" algn="just"/>
            <a:r>
              <a:rPr lang="fr-FR" sz="1800" dirty="0">
                <a:effectLst/>
                <a:latin typeface="Times New Roman" panose="02020603050405020304" pitchFamily="18" charset="0"/>
                <a:ea typeface="Times New Roman" panose="02020603050405020304" pitchFamily="18" charset="0"/>
              </a:rPr>
              <a:t>Les braquages des diverses surfaces deviennent alors : aérofreins internes 50° aérofreins externes 35° spoilers 50°</a:t>
            </a:r>
          </a:p>
        </p:txBody>
      </p:sp>
      <p:sp>
        <p:nvSpPr>
          <p:cNvPr id="6" name="ZoneTexte 5">
            <a:extLst>
              <a:ext uri="{FF2B5EF4-FFF2-40B4-BE49-F238E27FC236}">
                <a16:creationId xmlns:a16="http://schemas.microsoft.com/office/drawing/2014/main" id="{4428DDE3-E79C-81B1-6D88-E4947618834E}"/>
              </a:ext>
            </a:extLst>
          </p:cNvPr>
          <p:cNvSpPr txBox="1"/>
          <p:nvPr/>
        </p:nvSpPr>
        <p:spPr>
          <a:xfrm>
            <a:off x="4998903" y="140332"/>
            <a:ext cx="173240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400"/>
              <a:tabLst>
                <a:tab pos="80581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SPOILERS</a:t>
            </a:r>
          </a:p>
        </p:txBody>
      </p:sp>
      <p:sp>
        <p:nvSpPr>
          <p:cNvPr id="8" name="ZoneTexte 7">
            <a:extLst>
              <a:ext uri="{FF2B5EF4-FFF2-40B4-BE49-F238E27FC236}">
                <a16:creationId xmlns:a16="http://schemas.microsoft.com/office/drawing/2014/main" id="{FEFDF7A7-50B7-221C-CB8E-0C046404DB23}"/>
              </a:ext>
            </a:extLst>
          </p:cNvPr>
          <p:cNvSpPr txBox="1"/>
          <p:nvPr/>
        </p:nvSpPr>
        <p:spPr>
          <a:xfrm>
            <a:off x="4552720" y="576062"/>
            <a:ext cx="262476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Exemples de réalisations</a:t>
            </a:r>
          </a:p>
        </p:txBody>
      </p:sp>
      <p:sp>
        <p:nvSpPr>
          <p:cNvPr id="9" name="ZoneTexte 8">
            <a:extLst>
              <a:ext uri="{FF2B5EF4-FFF2-40B4-BE49-F238E27FC236}">
                <a16:creationId xmlns:a16="http://schemas.microsoft.com/office/drawing/2014/main" id="{4C460274-CF5F-2E76-371E-5EDCF38CB236}"/>
              </a:ext>
            </a:extLst>
          </p:cNvPr>
          <p:cNvSpPr txBox="1"/>
          <p:nvPr/>
        </p:nvSpPr>
        <p:spPr>
          <a:xfrm>
            <a:off x="636644" y="827126"/>
            <a:ext cx="19192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 - Airbus 300</a:t>
            </a:r>
          </a:p>
        </p:txBody>
      </p:sp>
    </p:spTree>
    <p:extLst>
      <p:ext uri="{BB962C8B-B14F-4D97-AF65-F5344CB8AC3E}">
        <p14:creationId xmlns:p14="http://schemas.microsoft.com/office/powerpoint/2010/main" val="236722667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F7E7B5FC-1BFF-2D43-7328-E3DF7116E67B}"/>
              </a:ext>
            </a:extLst>
          </p:cNvPr>
          <p:cNvPicPr>
            <a:picLocks noGrp="1" noChangeAspect="1"/>
          </p:cNvPicPr>
          <p:nvPr>
            <p:ph idx="1"/>
          </p:nvPr>
        </p:nvPicPr>
        <p:blipFill>
          <a:blip r:embed="rId2"/>
          <a:stretch>
            <a:fillRect/>
          </a:stretch>
        </p:blipFill>
        <p:spPr>
          <a:xfrm>
            <a:off x="2705146" y="1062226"/>
            <a:ext cx="8556340" cy="4145517"/>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7789015B-7F83-0C88-ACCA-214E1E529656}"/>
              </a:ext>
            </a:extLst>
          </p:cNvPr>
          <p:cNvSpPr txBox="1"/>
          <p:nvPr/>
        </p:nvSpPr>
        <p:spPr>
          <a:xfrm>
            <a:off x="647241" y="5324576"/>
            <a:ext cx="11284026"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R="114300" algn="just"/>
            <a:r>
              <a:rPr lang="fr-FR" sz="1800" dirty="0">
                <a:effectLst/>
                <a:ea typeface="Times New Roman" panose="02020603050405020304" pitchFamily="18" charset="0"/>
              </a:rPr>
              <a:t>En fonction </a:t>
            </a:r>
            <a:r>
              <a:rPr lang="fr-FR" sz="1800" dirty="0" err="1">
                <a:effectLst/>
                <a:ea typeface="Times New Roman" panose="02020603050405020304" pitchFamily="18" charset="0"/>
              </a:rPr>
              <a:t>hyposustentation</a:t>
            </a:r>
            <a:r>
              <a:rPr lang="fr-FR" sz="1800" dirty="0">
                <a:effectLst/>
                <a:ea typeface="Times New Roman" panose="02020603050405020304" pitchFamily="18" charset="0"/>
              </a:rPr>
              <a:t>, la sortie totale des surfaces est automatique et commandée par un vérin électrique qui entraîne le levier armé de commande des aérofreins avec un débattement supérieur à celui obtenu en fonction aérofreins.</a:t>
            </a:r>
          </a:p>
          <a:p>
            <a:r>
              <a:rPr lang="fr-FR" sz="1800" dirty="0">
                <a:solidFill>
                  <a:srgbClr val="000000"/>
                </a:solidFill>
                <a:effectLst/>
                <a:ea typeface="DejaVu Sans" panose="020B0603030804020204" pitchFamily="34" charset="0"/>
              </a:rPr>
              <a:t>L’alimentation électrique du vérin est soumise aux conditions d’armement et aux deux logiques</a:t>
            </a:r>
            <a:endParaRPr lang="fr-FR" dirty="0"/>
          </a:p>
        </p:txBody>
      </p:sp>
      <p:sp>
        <p:nvSpPr>
          <p:cNvPr id="6" name="ZoneTexte 5">
            <a:extLst>
              <a:ext uri="{FF2B5EF4-FFF2-40B4-BE49-F238E27FC236}">
                <a16:creationId xmlns:a16="http://schemas.microsoft.com/office/drawing/2014/main" id="{0B6ADD29-F9E8-E501-8853-E0698B399DBE}"/>
              </a:ext>
            </a:extLst>
          </p:cNvPr>
          <p:cNvSpPr txBox="1"/>
          <p:nvPr/>
        </p:nvSpPr>
        <p:spPr>
          <a:xfrm>
            <a:off x="4998903" y="140332"/>
            <a:ext cx="173240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400"/>
              <a:tabLst>
                <a:tab pos="80581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SPOILERS</a:t>
            </a:r>
          </a:p>
        </p:txBody>
      </p:sp>
      <p:sp>
        <p:nvSpPr>
          <p:cNvPr id="8" name="ZoneTexte 7">
            <a:extLst>
              <a:ext uri="{FF2B5EF4-FFF2-40B4-BE49-F238E27FC236}">
                <a16:creationId xmlns:a16="http://schemas.microsoft.com/office/drawing/2014/main" id="{D8D2FBEA-27F5-2727-9C62-68C2F5157F4C}"/>
              </a:ext>
            </a:extLst>
          </p:cNvPr>
          <p:cNvSpPr txBox="1"/>
          <p:nvPr/>
        </p:nvSpPr>
        <p:spPr>
          <a:xfrm>
            <a:off x="4552720" y="576062"/>
            <a:ext cx="262476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Exemples de réalisations</a:t>
            </a:r>
          </a:p>
        </p:txBody>
      </p:sp>
      <p:sp>
        <p:nvSpPr>
          <p:cNvPr id="9" name="ZoneTexte 8">
            <a:extLst>
              <a:ext uri="{FF2B5EF4-FFF2-40B4-BE49-F238E27FC236}">
                <a16:creationId xmlns:a16="http://schemas.microsoft.com/office/drawing/2014/main" id="{F9771F59-7B70-1B3F-3D2C-875F9454CAC8}"/>
              </a:ext>
            </a:extLst>
          </p:cNvPr>
          <p:cNvSpPr txBox="1"/>
          <p:nvPr/>
        </p:nvSpPr>
        <p:spPr>
          <a:xfrm>
            <a:off x="636644" y="827126"/>
            <a:ext cx="19192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 - Airbus 300</a:t>
            </a:r>
          </a:p>
        </p:txBody>
      </p:sp>
    </p:spTree>
    <p:extLst>
      <p:ext uri="{BB962C8B-B14F-4D97-AF65-F5344CB8AC3E}">
        <p14:creationId xmlns:p14="http://schemas.microsoft.com/office/powerpoint/2010/main" val="11109770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1EB4A0C5-9678-0909-92B2-B80F2CFEFF63}"/>
              </a:ext>
            </a:extLst>
          </p:cNvPr>
          <p:cNvPicPr>
            <a:picLocks noGrp="1" noChangeAspect="1"/>
          </p:cNvPicPr>
          <p:nvPr>
            <p:ph idx="1"/>
          </p:nvPr>
        </p:nvPicPr>
        <p:blipFill>
          <a:blip r:embed="rId2"/>
          <a:stretch>
            <a:fillRect/>
          </a:stretch>
        </p:blipFill>
        <p:spPr>
          <a:xfrm>
            <a:off x="5268358" y="2844554"/>
            <a:ext cx="6667959" cy="3873114"/>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85170BD3-3397-0796-11C6-1108221FAC59}"/>
              </a:ext>
            </a:extLst>
          </p:cNvPr>
          <p:cNvSpPr txBox="1"/>
          <p:nvPr/>
        </p:nvSpPr>
        <p:spPr>
          <a:xfrm>
            <a:off x="255683" y="1429675"/>
            <a:ext cx="11680634" cy="10772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spcBef>
                <a:spcPts val="600"/>
              </a:spcBef>
            </a:pPr>
            <a:r>
              <a:rPr lang="fr-FR" sz="1800" dirty="0">
                <a:effectLst/>
                <a:latin typeface="Times New Roman" panose="02020603050405020304" pitchFamily="18" charset="0"/>
                <a:ea typeface="Times New Roman" panose="02020603050405020304" pitchFamily="18" charset="0"/>
              </a:rPr>
              <a:t>Cet avion possède quatre spoilers vol et six spoilers sol, actionnés par des servocommandes hydrauliques.</a:t>
            </a:r>
          </a:p>
          <a:p>
            <a:pPr marL="363538" marR="3670300" indent="-363538" algn="l">
              <a:spcBef>
                <a:spcPts val="600"/>
              </a:spcBef>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Spoilers vol </a:t>
            </a:r>
            <a:r>
              <a:rPr lang="fr-FR" sz="1800" spc="1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n°2-3-6-7 </a:t>
            </a:r>
          </a:p>
          <a:p>
            <a:pPr marL="363538" marR="3670300" indent="-363538" algn="l">
              <a:spcBef>
                <a:spcPts val="600"/>
              </a:spcBef>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Spoilers </a:t>
            </a:r>
            <a:r>
              <a:rPr lang="fr-FR" sz="1800" spc="1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soln°0-l-4-5-8-9</a:t>
            </a:r>
            <a:endParaRPr lang="fr-FR" sz="1800" dirty="0">
              <a:effectLst/>
              <a:latin typeface="Times New Roman" panose="02020603050405020304" pitchFamily="18" charset="0"/>
              <a:ea typeface="Times New Roman" panose="02020603050405020304" pitchFamily="18" charset="0"/>
            </a:endParaRPr>
          </a:p>
        </p:txBody>
      </p:sp>
      <p:sp>
        <p:nvSpPr>
          <p:cNvPr id="9" name="ZoneTexte 8">
            <a:extLst>
              <a:ext uri="{FF2B5EF4-FFF2-40B4-BE49-F238E27FC236}">
                <a16:creationId xmlns:a16="http://schemas.microsoft.com/office/drawing/2014/main" id="{F6A25B98-BFD5-4089-0A50-97AB6E462A4A}"/>
              </a:ext>
            </a:extLst>
          </p:cNvPr>
          <p:cNvSpPr txBox="1"/>
          <p:nvPr/>
        </p:nvSpPr>
        <p:spPr>
          <a:xfrm>
            <a:off x="255683" y="2844554"/>
            <a:ext cx="4872210"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r>
              <a:rPr lang="fr-FR" sz="1800" dirty="0">
                <a:effectLst/>
                <a:ea typeface="Times New Roman" panose="02020603050405020304" pitchFamily="18" charset="0"/>
              </a:rPr>
              <a:t>Les spoilers vol peuvent être utilisés en fonction aérofreins et/ou en fonction roulis.</a:t>
            </a:r>
          </a:p>
          <a:p>
            <a:pPr algn="just"/>
            <a:r>
              <a:rPr lang="fr-FR" sz="1800" dirty="0">
                <a:solidFill>
                  <a:srgbClr val="000000"/>
                </a:solidFill>
                <a:effectLst/>
                <a:ea typeface="DejaVu Sans" panose="020B0603030804020204" pitchFamily="34" charset="0"/>
              </a:rPr>
              <a:t>En fonction aérofreins, le déplacement de la manette de la position « DOWN » vers « FLIGHT DETENT » commande mécaniquement (câbles) le différentiel spoilers qui actionne les tiroirs des servocommandes et provoque la sortie symétrique des quatre surfaces spoilers vol.</a:t>
            </a:r>
            <a:endParaRPr lang="fr-FR" dirty="0"/>
          </a:p>
        </p:txBody>
      </p:sp>
      <p:sp>
        <p:nvSpPr>
          <p:cNvPr id="6" name="ZoneTexte 5">
            <a:extLst>
              <a:ext uri="{FF2B5EF4-FFF2-40B4-BE49-F238E27FC236}">
                <a16:creationId xmlns:a16="http://schemas.microsoft.com/office/drawing/2014/main" id="{0FF98ED1-8C8D-C0DB-D71B-72079A8DABE9}"/>
              </a:ext>
            </a:extLst>
          </p:cNvPr>
          <p:cNvSpPr txBox="1"/>
          <p:nvPr/>
        </p:nvSpPr>
        <p:spPr>
          <a:xfrm>
            <a:off x="4998903" y="140332"/>
            <a:ext cx="173240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400"/>
              <a:tabLst>
                <a:tab pos="80581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SPOILERS</a:t>
            </a:r>
          </a:p>
        </p:txBody>
      </p:sp>
      <p:sp>
        <p:nvSpPr>
          <p:cNvPr id="8" name="ZoneTexte 7">
            <a:extLst>
              <a:ext uri="{FF2B5EF4-FFF2-40B4-BE49-F238E27FC236}">
                <a16:creationId xmlns:a16="http://schemas.microsoft.com/office/drawing/2014/main" id="{71437081-A7DF-0101-4DF6-47A65E5D6387}"/>
              </a:ext>
            </a:extLst>
          </p:cNvPr>
          <p:cNvSpPr txBox="1"/>
          <p:nvPr/>
        </p:nvSpPr>
        <p:spPr>
          <a:xfrm>
            <a:off x="4552720" y="576062"/>
            <a:ext cx="262476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Exemples de réalisations</a:t>
            </a:r>
          </a:p>
        </p:txBody>
      </p:sp>
      <p:sp>
        <p:nvSpPr>
          <p:cNvPr id="10" name="ZoneTexte 9">
            <a:extLst>
              <a:ext uri="{FF2B5EF4-FFF2-40B4-BE49-F238E27FC236}">
                <a16:creationId xmlns:a16="http://schemas.microsoft.com/office/drawing/2014/main" id="{472AC971-3C8D-16BC-5EBB-9867DFB865A3}"/>
              </a:ext>
            </a:extLst>
          </p:cNvPr>
          <p:cNvSpPr txBox="1"/>
          <p:nvPr/>
        </p:nvSpPr>
        <p:spPr>
          <a:xfrm>
            <a:off x="276340" y="967218"/>
            <a:ext cx="241544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93700" indent="-88900" algn="l"/>
            <a:r>
              <a:rPr lang="fr-FR" sz="1800" b="1" dirty="0" smtClean="0">
                <a:effectLst/>
                <a:ea typeface="Times New Roman" panose="02020603050405020304" pitchFamily="18" charset="0"/>
              </a:rPr>
              <a:t>B737</a:t>
            </a:r>
            <a:endParaRPr lang="fr-FR" sz="1800" b="1" dirty="0">
              <a:effectLst/>
              <a:ea typeface="Times New Roman" panose="02020603050405020304" pitchFamily="18" charset="0"/>
            </a:endParaRPr>
          </a:p>
        </p:txBody>
      </p:sp>
    </p:spTree>
    <p:extLst>
      <p:ext uri="{BB962C8B-B14F-4D97-AF65-F5344CB8AC3E}">
        <p14:creationId xmlns:p14="http://schemas.microsoft.com/office/powerpoint/2010/main" val="88190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2C4EFD4-BED4-C37E-062D-E2DCCD1A3F2E}"/>
              </a:ext>
            </a:extLst>
          </p:cNvPr>
          <p:cNvSpPr txBox="1"/>
          <p:nvPr/>
        </p:nvSpPr>
        <p:spPr>
          <a:xfrm>
            <a:off x="262110" y="2187589"/>
            <a:ext cx="5018641" cy="254236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marR="469900" indent="-285750" algn="just">
              <a:lnSpc>
                <a:spcPct val="150000"/>
              </a:lnSpc>
              <a:buFont typeface="Arial" panose="020B0604020202020204" pitchFamily="34" charset="0"/>
              <a:buChar char="•"/>
            </a:pPr>
            <a:r>
              <a:rPr lang="fr-FR" sz="1800" dirty="0">
                <a:effectLst/>
                <a:ea typeface="Times New Roman" panose="02020603050405020304" pitchFamily="18" charset="0"/>
              </a:rPr>
              <a:t>Dans ce type de servocommande, le corps du vérin est fixé à la structure et la tige est liée à la gouverne.</a:t>
            </a:r>
          </a:p>
          <a:p>
            <a:pPr marL="285750" marR="469900" indent="-285750" algn="just">
              <a:lnSpc>
                <a:spcPct val="150000"/>
              </a:lnSpc>
              <a:buFont typeface="Arial" panose="020B0604020202020204" pitchFamily="34" charset="0"/>
              <a:buChar char="•"/>
            </a:pPr>
            <a:r>
              <a:rPr lang="fr-FR" sz="1800" dirty="0">
                <a:effectLst/>
                <a:ea typeface="Times New Roman" panose="02020603050405020304" pitchFamily="18" charset="0"/>
              </a:rPr>
              <a:t>L’alimentation hydraulique du vérin est assurée par un tiroir distributeur commandé par un levier d’asservissement.</a:t>
            </a:r>
            <a:endParaRPr lang="fr-FR" dirty="0"/>
          </a:p>
        </p:txBody>
      </p:sp>
      <p:sp>
        <p:nvSpPr>
          <p:cNvPr id="6" name="ZoneTexte 5">
            <a:extLst>
              <a:ext uri="{FF2B5EF4-FFF2-40B4-BE49-F238E27FC236}">
                <a16:creationId xmlns:a16="http://schemas.microsoft.com/office/drawing/2014/main" id="{8CD5E723-F6F4-9C45-5CDF-B71535988928}"/>
              </a:ext>
            </a:extLst>
          </p:cNvPr>
          <p:cNvSpPr txBox="1"/>
          <p:nvPr/>
        </p:nvSpPr>
        <p:spPr>
          <a:xfrm>
            <a:off x="4161621" y="470567"/>
            <a:ext cx="302137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ea typeface="DejaVu Sans" panose="020B0603030804020204" pitchFamily="34" charset="0"/>
              </a:rPr>
              <a:t>Servocommande irréversible</a:t>
            </a:r>
            <a:endParaRPr lang="fr-FR" dirty="0"/>
          </a:p>
        </p:txBody>
      </p:sp>
      <p:sp>
        <p:nvSpPr>
          <p:cNvPr id="8" name="ZoneTexte 7">
            <a:extLst>
              <a:ext uri="{FF2B5EF4-FFF2-40B4-BE49-F238E27FC236}">
                <a16:creationId xmlns:a16="http://schemas.microsoft.com/office/drawing/2014/main" id="{4CE9439B-B650-4447-233F-1521C378561C}"/>
              </a:ext>
            </a:extLst>
          </p:cNvPr>
          <p:cNvSpPr txBox="1"/>
          <p:nvPr/>
        </p:nvSpPr>
        <p:spPr>
          <a:xfrm>
            <a:off x="3180661" y="64443"/>
            <a:ext cx="58306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spcBef>
                <a:spcPts val="1200"/>
              </a:spcBef>
              <a:buSzPts val="1600"/>
            </a:pPr>
            <a:r>
              <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PRIMAIRES: </a:t>
            </a:r>
            <a:r>
              <a:rPr lang="fr-FR" sz="1800" u="none" strike="noStrike" spc="0" dirty="0">
                <a:effectLst/>
                <a:ea typeface="Times New Roman" panose="02020603050405020304" pitchFamily="18" charset="0"/>
                <a:cs typeface="Times New Roman" panose="02020603050405020304" pitchFamily="18" charset="0"/>
              </a:rPr>
              <a:t>LES SERVOCOMMANDES</a:t>
            </a:r>
            <a:endPar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9" name="ZoneTexte 8">
            <a:extLst>
              <a:ext uri="{FF2B5EF4-FFF2-40B4-BE49-F238E27FC236}">
                <a16:creationId xmlns:a16="http://schemas.microsoft.com/office/drawing/2014/main" id="{730501D5-7FAE-E2B0-DC4A-3C1F2AF0B6CC}"/>
              </a:ext>
            </a:extLst>
          </p:cNvPr>
          <p:cNvSpPr txBox="1"/>
          <p:nvPr/>
        </p:nvSpPr>
        <p:spPr>
          <a:xfrm>
            <a:off x="262110" y="876691"/>
            <a:ext cx="610334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l"/>
            <a:r>
              <a:rPr lang="fr-FR" sz="1800" dirty="0">
                <a:effectLst/>
                <a:ea typeface="Times New Roman" panose="02020603050405020304" pitchFamily="18" charset="0"/>
              </a:rPr>
              <a:t>S’opère, suivant leur fonction, de deux façons différentes :</a:t>
            </a:r>
          </a:p>
        </p:txBody>
      </p:sp>
      <p:sp>
        <p:nvSpPr>
          <p:cNvPr id="10" name="ZoneTexte 9">
            <a:extLst>
              <a:ext uri="{FF2B5EF4-FFF2-40B4-BE49-F238E27FC236}">
                <a16:creationId xmlns:a16="http://schemas.microsoft.com/office/drawing/2014/main" id="{364616E9-251F-B6D4-E16B-84CB6BAEFBB1}"/>
              </a:ext>
            </a:extLst>
          </p:cNvPr>
          <p:cNvSpPr txBox="1"/>
          <p:nvPr/>
        </p:nvSpPr>
        <p:spPr>
          <a:xfrm>
            <a:off x="298833" y="1355545"/>
            <a:ext cx="33165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Servocommande à corps fixe </a:t>
            </a:r>
          </a:p>
        </p:txBody>
      </p:sp>
      <p:sp>
        <p:nvSpPr>
          <p:cNvPr id="12" name="ZoneTexte 11">
            <a:extLst>
              <a:ext uri="{FF2B5EF4-FFF2-40B4-BE49-F238E27FC236}">
                <a16:creationId xmlns:a16="http://schemas.microsoft.com/office/drawing/2014/main" id="{B592C318-80CE-0773-EA25-6D1169C747DB}"/>
              </a:ext>
            </a:extLst>
          </p:cNvPr>
          <p:cNvSpPr txBox="1"/>
          <p:nvPr/>
        </p:nvSpPr>
        <p:spPr>
          <a:xfrm>
            <a:off x="262110" y="5066409"/>
            <a:ext cx="11603056" cy="129586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dirty="0">
                <a:effectLst/>
                <a:ea typeface="Times New Roman" panose="02020603050405020304" pitchFamily="18" charset="0"/>
              </a:rPr>
              <a:t>Le déplacement du point d’articulation A est assuré par la commande pilote.</a:t>
            </a:r>
          </a:p>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Le déplacement du point d’articulation O provoque le déplacement du tiroir distributeur</a:t>
            </a:r>
          </a:p>
          <a:p>
            <a:pPr marL="285750" indent="-285750">
              <a:lnSpc>
                <a:spcPct val="150000"/>
              </a:lnSpc>
              <a:buFont typeface="Arial" panose="020B0604020202020204" pitchFamily="34" charset="0"/>
              <a:buChar char="•"/>
            </a:pPr>
            <a:r>
              <a:rPr lang="fr-FR" sz="1800" dirty="0">
                <a:effectLst/>
                <a:ea typeface="Times New Roman" panose="02020603050405020304" pitchFamily="18" charset="0"/>
              </a:rPr>
              <a:t>Le déplacement du point d’articulation B est assuré par le déplacement du piston du vérin.</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4133" y="1407671"/>
            <a:ext cx="6451033" cy="3497089"/>
          </a:xfrm>
          <a:prstGeom prst="rect">
            <a:avLst/>
          </a:prstGeom>
        </p:spPr>
      </p:pic>
    </p:spTree>
    <p:extLst>
      <p:ext uri="{BB962C8B-B14F-4D97-AF65-F5344CB8AC3E}">
        <p14:creationId xmlns:p14="http://schemas.microsoft.com/office/powerpoint/2010/main" val="293945694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6B83644-B81B-0763-6EAB-5A107B474593}"/>
              </a:ext>
            </a:extLst>
          </p:cNvPr>
          <p:cNvPicPr>
            <a:picLocks noGrp="1" noChangeAspect="1"/>
          </p:cNvPicPr>
          <p:nvPr>
            <p:ph idx="1"/>
          </p:nvPr>
        </p:nvPicPr>
        <p:blipFill>
          <a:blip r:embed="rId2"/>
          <a:stretch>
            <a:fillRect/>
          </a:stretch>
        </p:blipFill>
        <p:spPr>
          <a:xfrm>
            <a:off x="7304183" y="576062"/>
            <a:ext cx="4611477" cy="5824011"/>
          </a:xfrm>
        </p:spPr>
      </p:pic>
      <p:sp>
        <p:nvSpPr>
          <p:cNvPr id="7" name="ZoneTexte 6">
            <a:extLst>
              <a:ext uri="{FF2B5EF4-FFF2-40B4-BE49-F238E27FC236}">
                <a16:creationId xmlns:a16="http://schemas.microsoft.com/office/drawing/2014/main" id="{D8D4207E-C7F0-81A7-E90D-5DFC924B6FEF}"/>
              </a:ext>
            </a:extLst>
          </p:cNvPr>
          <p:cNvSpPr txBox="1"/>
          <p:nvPr/>
        </p:nvSpPr>
        <p:spPr>
          <a:xfrm>
            <a:off x="151481" y="2425531"/>
            <a:ext cx="6866263"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b="1" i="0" u="none" strike="noStrike" spc="0" dirty="0">
                <a:solidFill>
                  <a:srgbClr val="000000"/>
                </a:solidFill>
                <a:effectLst/>
                <a:ea typeface="DejaVu Sans" panose="020B0603030804020204" pitchFamily="34" charset="0"/>
                <a:cs typeface="Times New Roman" panose="02020603050405020304" pitchFamily="18" charset="0"/>
              </a:rPr>
              <a:t>En fonction roulis, </a:t>
            </a:r>
            <a:r>
              <a:rPr lang="fr-FR" sz="1800" dirty="0">
                <a:solidFill>
                  <a:srgbClr val="000000"/>
                </a:solidFill>
                <a:effectLst/>
                <a:ea typeface="DejaVu Sans" panose="020B0603030804020204" pitchFamily="34" charset="0"/>
              </a:rPr>
              <a:t>le déplacement des volants pilote, </a:t>
            </a:r>
            <a:r>
              <a:rPr lang="fr-FR" sz="1800" dirty="0" smtClean="0">
                <a:solidFill>
                  <a:srgbClr val="000000"/>
                </a:solidFill>
                <a:effectLst/>
                <a:ea typeface="DejaVu Sans" panose="020B0603030804020204" pitchFamily="34" charset="0"/>
              </a:rPr>
              <a:t>ou </a:t>
            </a:r>
            <a:r>
              <a:rPr lang="fr-FR" sz="1800" dirty="0">
                <a:solidFill>
                  <a:srgbClr val="000000"/>
                </a:solidFill>
                <a:effectLst/>
                <a:ea typeface="DejaVu Sans" panose="020B0603030804020204" pitchFamily="34" charset="0"/>
              </a:rPr>
              <a:t>du volant de trim commandent mécaniquement (câbles) les distributeurs des servocommandes hydrauliques ailerons. </a:t>
            </a:r>
            <a:endParaRPr lang="fr-FR" sz="1800" dirty="0" smtClean="0">
              <a:solidFill>
                <a:srgbClr val="000000"/>
              </a:solidFill>
              <a:effectLst/>
              <a:ea typeface="DejaVu Sans" panose="020B0603030804020204" pitchFamily="34" charset="0"/>
            </a:endParaRPr>
          </a:p>
          <a:p>
            <a:r>
              <a:rPr lang="fr-FR" sz="1800" dirty="0" smtClean="0">
                <a:solidFill>
                  <a:srgbClr val="000000"/>
                </a:solidFill>
                <a:effectLst/>
                <a:ea typeface="DejaVu Sans" panose="020B0603030804020204" pitchFamily="34" charset="0"/>
              </a:rPr>
              <a:t>Les </a:t>
            </a:r>
            <a:r>
              <a:rPr lang="fr-FR" sz="1800" dirty="0">
                <a:solidFill>
                  <a:srgbClr val="000000"/>
                </a:solidFill>
                <a:effectLst/>
                <a:ea typeface="DejaVu Sans" panose="020B0603030804020204" pitchFamily="34" charset="0"/>
              </a:rPr>
              <a:t>servocommandes vont à leur tour agir sur les ailerons et le différentiel spoilers qui adapte proportionnellement au signal reçu le braquage dissymétrique des spoilers par une sortie sur l’aile intérieure au virage</a:t>
            </a:r>
            <a:endParaRPr lang="fr-FR" dirty="0"/>
          </a:p>
        </p:txBody>
      </p:sp>
      <p:sp>
        <p:nvSpPr>
          <p:cNvPr id="6" name="ZoneTexte 5">
            <a:extLst>
              <a:ext uri="{FF2B5EF4-FFF2-40B4-BE49-F238E27FC236}">
                <a16:creationId xmlns:a16="http://schemas.microsoft.com/office/drawing/2014/main" id="{DF6EA16E-3C80-C439-E033-2E81305EAEBE}"/>
              </a:ext>
            </a:extLst>
          </p:cNvPr>
          <p:cNvSpPr txBox="1"/>
          <p:nvPr/>
        </p:nvSpPr>
        <p:spPr>
          <a:xfrm>
            <a:off x="4998903" y="140332"/>
            <a:ext cx="173240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400"/>
              <a:tabLst>
                <a:tab pos="80581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SPOILERS</a:t>
            </a:r>
          </a:p>
        </p:txBody>
      </p:sp>
      <p:sp>
        <p:nvSpPr>
          <p:cNvPr id="8" name="ZoneTexte 7">
            <a:extLst>
              <a:ext uri="{FF2B5EF4-FFF2-40B4-BE49-F238E27FC236}">
                <a16:creationId xmlns:a16="http://schemas.microsoft.com/office/drawing/2014/main" id="{FC162D34-2BDE-0897-9F9A-F73B2887E128}"/>
              </a:ext>
            </a:extLst>
          </p:cNvPr>
          <p:cNvSpPr txBox="1"/>
          <p:nvPr/>
        </p:nvSpPr>
        <p:spPr>
          <a:xfrm>
            <a:off x="4552720" y="576062"/>
            <a:ext cx="262476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Exemples de réalisations</a:t>
            </a:r>
          </a:p>
        </p:txBody>
      </p:sp>
      <p:sp>
        <p:nvSpPr>
          <p:cNvPr id="9" name="ZoneTexte 8">
            <a:extLst>
              <a:ext uri="{FF2B5EF4-FFF2-40B4-BE49-F238E27FC236}">
                <a16:creationId xmlns:a16="http://schemas.microsoft.com/office/drawing/2014/main" id="{402EE49E-F2AC-9DD3-E8C3-2E0C889282FF}"/>
              </a:ext>
            </a:extLst>
          </p:cNvPr>
          <p:cNvSpPr txBox="1"/>
          <p:nvPr/>
        </p:nvSpPr>
        <p:spPr>
          <a:xfrm>
            <a:off x="276340" y="967218"/>
            <a:ext cx="241544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93700" indent="-88900" algn="l"/>
            <a:r>
              <a:rPr lang="fr-FR" sz="1800" b="1" dirty="0" smtClean="0">
                <a:effectLst/>
                <a:ea typeface="Times New Roman" panose="02020603050405020304" pitchFamily="18" charset="0"/>
              </a:rPr>
              <a:t>B737</a:t>
            </a:r>
            <a:endParaRPr lang="fr-FR" sz="1800" b="1" dirty="0">
              <a:effectLst/>
              <a:ea typeface="Times New Roman" panose="02020603050405020304" pitchFamily="18" charset="0"/>
            </a:endParaRPr>
          </a:p>
        </p:txBody>
      </p:sp>
    </p:spTree>
    <p:extLst>
      <p:ext uri="{BB962C8B-B14F-4D97-AF65-F5344CB8AC3E}">
        <p14:creationId xmlns:p14="http://schemas.microsoft.com/office/powerpoint/2010/main" val="7894944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0088817-850D-7A75-5FC5-065AF01FA0F8}"/>
              </a:ext>
            </a:extLst>
          </p:cNvPr>
          <p:cNvPicPr>
            <a:picLocks noGrp="1" noChangeAspect="1"/>
          </p:cNvPicPr>
          <p:nvPr>
            <p:ph idx="1"/>
          </p:nvPr>
        </p:nvPicPr>
        <p:blipFill>
          <a:blip r:embed="rId2"/>
          <a:stretch>
            <a:fillRect/>
          </a:stretch>
        </p:blipFill>
        <p:spPr>
          <a:xfrm>
            <a:off x="7337234" y="807213"/>
            <a:ext cx="4376429" cy="5579071"/>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EF08FF31-9A95-9313-B37F-F051C3BF7D81}"/>
              </a:ext>
            </a:extLst>
          </p:cNvPr>
          <p:cNvSpPr txBox="1"/>
          <p:nvPr/>
        </p:nvSpPr>
        <p:spPr>
          <a:xfrm>
            <a:off x="276340" y="1969519"/>
            <a:ext cx="6512804"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dirty="0">
                <a:solidFill>
                  <a:srgbClr val="000000"/>
                </a:solidFill>
                <a:effectLst/>
                <a:ea typeface="DejaVu Sans" panose="020B0603030804020204" pitchFamily="34" charset="0"/>
              </a:rPr>
              <a:t>Les ordres venant, soit de la commande aérofreins, soit des volants passent par le différentiel spoilers qui adapte, en fonction de la configuration, le braquage symétrique, dissymétrique ou le mélange des deux</a:t>
            </a:r>
            <a:endParaRPr lang="fr-FR" dirty="0"/>
          </a:p>
        </p:txBody>
      </p:sp>
      <p:sp>
        <p:nvSpPr>
          <p:cNvPr id="6" name="ZoneTexte 5">
            <a:extLst>
              <a:ext uri="{FF2B5EF4-FFF2-40B4-BE49-F238E27FC236}">
                <a16:creationId xmlns:a16="http://schemas.microsoft.com/office/drawing/2014/main" id="{8009BCE1-AAC1-8EDE-C2BF-31D01D24B886}"/>
              </a:ext>
            </a:extLst>
          </p:cNvPr>
          <p:cNvSpPr txBox="1"/>
          <p:nvPr/>
        </p:nvSpPr>
        <p:spPr>
          <a:xfrm>
            <a:off x="4998903" y="140332"/>
            <a:ext cx="173240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400"/>
              <a:tabLst>
                <a:tab pos="80581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SPOILERS</a:t>
            </a:r>
          </a:p>
        </p:txBody>
      </p:sp>
      <p:sp>
        <p:nvSpPr>
          <p:cNvPr id="8" name="ZoneTexte 7">
            <a:extLst>
              <a:ext uri="{FF2B5EF4-FFF2-40B4-BE49-F238E27FC236}">
                <a16:creationId xmlns:a16="http://schemas.microsoft.com/office/drawing/2014/main" id="{56ED3184-13B4-E954-922A-A5297AF34014}"/>
              </a:ext>
            </a:extLst>
          </p:cNvPr>
          <p:cNvSpPr txBox="1"/>
          <p:nvPr/>
        </p:nvSpPr>
        <p:spPr>
          <a:xfrm>
            <a:off x="4552720" y="576062"/>
            <a:ext cx="262476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Exemples de réalisations</a:t>
            </a:r>
          </a:p>
        </p:txBody>
      </p:sp>
      <p:sp>
        <p:nvSpPr>
          <p:cNvPr id="9" name="ZoneTexte 8">
            <a:extLst>
              <a:ext uri="{FF2B5EF4-FFF2-40B4-BE49-F238E27FC236}">
                <a16:creationId xmlns:a16="http://schemas.microsoft.com/office/drawing/2014/main" id="{E09EC958-4013-617F-91A9-23AF70219B92}"/>
              </a:ext>
            </a:extLst>
          </p:cNvPr>
          <p:cNvSpPr txBox="1"/>
          <p:nvPr/>
        </p:nvSpPr>
        <p:spPr>
          <a:xfrm>
            <a:off x="276340" y="967218"/>
            <a:ext cx="241544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93700" indent="-88900" algn="l"/>
            <a:r>
              <a:rPr lang="fr-FR" sz="1800" b="1" dirty="0" smtClean="0">
                <a:effectLst/>
                <a:ea typeface="Times New Roman" panose="02020603050405020304" pitchFamily="18" charset="0"/>
              </a:rPr>
              <a:t>B737</a:t>
            </a:r>
            <a:endParaRPr lang="fr-FR" sz="1800" b="1" dirty="0">
              <a:effectLst/>
              <a:ea typeface="Times New Roman" panose="02020603050405020304" pitchFamily="18" charset="0"/>
            </a:endParaRPr>
          </a:p>
        </p:txBody>
      </p:sp>
    </p:spTree>
    <p:extLst>
      <p:ext uri="{BB962C8B-B14F-4D97-AF65-F5344CB8AC3E}">
        <p14:creationId xmlns:p14="http://schemas.microsoft.com/office/powerpoint/2010/main" val="40224086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767E009-E7CC-E247-792E-1976D1B21DAD}"/>
              </a:ext>
            </a:extLst>
          </p:cNvPr>
          <p:cNvPicPr>
            <a:picLocks noGrp="1" noChangeAspect="1"/>
          </p:cNvPicPr>
          <p:nvPr>
            <p:ph idx="1"/>
          </p:nvPr>
        </p:nvPicPr>
        <p:blipFill>
          <a:blip r:embed="rId2"/>
          <a:stretch>
            <a:fillRect/>
          </a:stretch>
        </p:blipFill>
        <p:spPr>
          <a:xfrm>
            <a:off x="7324588" y="972443"/>
            <a:ext cx="4513953" cy="4206021"/>
          </a:xfrm>
        </p:spPr>
        <p:style>
          <a:lnRef idx="2">
            <a:schemeClr val="accent2"/>
          </a:lnRef>
          <a:fillRef idx="1">
            <a:schemeClr val="lt1"/>
          </a:fillRef>
          <a:effectRef idx="0">
            <a:schemeClr val="accent2"/>
          </a:effectRef>
          <a:fontRef idx="minor">
            <a:schemeClr val="dk1"/>
          </a:fontRef>
        </p:style>
      </p:pic>
      <p:pic>
        <p:nvPicPr>
          <p:cNvPr id="7" name="Image 6">
            <a:extLst>
              <a:ext uri="{FF2B5EF4-FFF2-40B4-BE49-F238E27FC236}">
                <a16:creationId xmlns:a16="http://schemas.microsoft.com/office/drawing/2014/main" id="{EFD8E15F-A7DB-DF68-B561-324AEE86B068}"/>
              </a:ext>
            </a:extLst>
          </p:cNvPr>
          <p:cNvPicPr>
            <a:picLocks noChangeAspect="1"/>
          </p:cNvPicPr>
          <p:nvPr/>
        </p:nvPicPr>
        <p:blipFill>
          <a:blip r:embed="rId3"/>
          <a:stretch>
            <a:fillRect/>
          </a:stretch>
        </p:blipFill>
        <p:spPr>
          <a:xfrm>
            <a:off x="472346" y="1011792"/>
            <a:ext cx="4963608" cy="4166672"/>
          </a:xfrm>
          <a:prstGeom prst="rect">
            <a:avLst/>
          </a:prstGeo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674DE839-0485-9B43-3853-6BAF6655A24E}"/>
              </a:ext>
            </a:extLst>
          </p:cNvPr>
          <p:cNvSpPr txBox="1"/>
          <p:nvPr/>
        </p:nvSpPr>
        <p:spPr>
          <a:xfrm>
            <a:off x="472346" y="5257161"/>
            <a:ext cx="11443313"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317500" algn="just"/>
            <a:r>
              <a:rPr lang="fr-FR" sz="1800" dirty="0">
                <a:effectLst/>
                <a:ea typeface="Times New Roman" panose="02020603050405020304" pitchFamily="18" charset="0"/>
              </a:rPr>
              <a:t>La manette aérofreins peut être placée sur les positions « FLIGHT DETENT » ou « UP », le signal est transmis par câbles au différentiel spoilers qui actionne les tiroirs de servocommandes des spoilers vol qui sortent symétriquement de 26° (braquage FD) ou 40° (braquage UP).</a:t>
            </a:r>
          </a:p>
          <a:p>
            <a:r>
              <a:rPr lang="fr-FR" sz="1800" dirty="0">
                <a:solidFill>
                  <a:srgbClr val="000000"/>
                </a:solidFill>
                <a:effectLst/>
                <a:ea typeface="DejaVu Sans" panose="020B0603030804020204" pitchFamily="34" charset="0"/>
              </a:rPr>
              <a:t>La position « UP » est déconseillée en vol et réservée à la fonction </a:t>
            </a:r>
            <a:r>
              <a:rPr lang="fr-FR" sz="1800" dirty="0" err="1">
                <a:solidFill>
                  <a:srgbClr val="000000"/>
                </a:solidFill>
                <a:effectLst/>
                <a:ea typeface="DejaVu Sans" panose="020B0603030804020204" pitchFamily="34" charset="0"/>
              </a:rPr>
              <a:t>hyposustentation</a:t>
            </a:r>
            <a:r>
              <a:rPr lang="fr-FR" sz="1800" dirty="0">
                <a:solidFill>
                  <a:srgbClr val="000000"/>
                </a:solidFill>
                <a:effectLst/>
                <a:ea typeface="DejaVu Sans" panose="020B0603030804020204" pitchFamily="34" charset="0"/>
              </a:rPr>
              <a:t> (sol). </a:t>
            </a:r>
            <a:endParaRPr lang="fr-FR" sz="1800" dirty="0" smtClean="0">
              <a:solidFill>
                <a:srgbClr val="000000"/>
              </a:solidFill>
              <a:effectLst/>
              <a:ea typeface="DejaVu Sans" panose="020B0603030804020204" pitchFamily="34" charset="0"/>
            </a:endParaRPr>
          </a:p>
          <a:p>
            <a:r>
              <a:rPr lang="fr-FR" sz="1800" dirty="0" smtClean="0">
                <a:solidFill>
                  <a:srgbClr val="000000"/>
                </a:solidFill>
                <a:effectLst/>
                <a:ea typeface="DejaVu Sans" panose="020B0603030804020204" pitchFamily="34" charset="0"/>
              </a:rPr>
              <a:t>L’utilisation </a:t>
            </a:r>
            <a:r>
              <a:rPr lang="fr-FR" sz="1800" dirty="0">
                <a:solidFill>
                  <a:srgbClr val="000000"/>
                </a:solidFill>
                <a:effectLst/>
                <a:ea typeface="DejaVu Sans" panose="020B0603030804020204" pitchFamily="34" charset="0"/>
              </a:rPr>
              <a:t>des aérofreins est interdite quand le braquage des hypersustentateurs est supérieur à 30</a:t>
            </a:r>
            <a:endParaRPr lang="fr-FR" dirty="0"/>
          </a:p>
        </p:txBody>
      </p:sp>
      <p:sp>
        <p:nvSpPr>
          <p:cNvPr id="6" name="ZoneTexte 5">
            <a:extLst>
              <a:ext uri="{FF2B5EF4-FFF2-40B4-BE49-F238E27FC236}">
                <a16:creationId xmlns:a16="http://schemas.microsoft.com/office/drawing/2014/main" id="{18CC541D-0D1A-5BEB-EAE5-E1FD1C55F9B5}"/>
              </a:ext>
            </a:extLst>
          </p:cNvPr>
          <p:cNvSpPr txBox="1"/>
          <p:nvPr/>
        </p:nvSpPr>
        <p:spPr>
          <a:xfrm>
            <a:off x="4998903" y="140332"/>
            <a:ext cx="173240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400"/>
              <a:tabLst>
                <a:tab pos="80581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SPOILERS</a:t>
            </a:r>
          </a:p>
        </p:txBody>
      </p:sp>
      <p:sp>
        <p:nvSpPr>
          <p:cNvPr id="8" name="ZoneTexte 7">
            <a:extLst>
              <a:ext uri="{FF2B5EF4-FFF2-40B4-BE49-F238E27FC236}">
                <a16:creationId xmlns:a16="http://schemas.microsoft.com/office/drawing/2014/main" id="{066A5D70-BB2A-8C72-FDE2-FAF8D2147DC4}"/>
              </a:ext>
            </a:extLst>
          </p:cNvPr>
          <p:cNvSpPr txBox="1"/>
          <p:nvPr/>
        </p:nvSpPr>
        <p:spPr>
          <a:xfrm>
            <a:off x="4552720" y="576062"/>
            <a:ext cx="262476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Exemples de réalisations</a:t>
            </a:r>
          </a:p>
        </p:txBody>
      </p:sp>
      <p:sp>
        <p:nvSpPr>
          <p:cNvPr id="10" name="ZoneTexte 9">
            <a:extLst>
              <a:ext uri="{FF2B5EF4-FFF2-40B4-BE49-F238E27FC236}">
                <a16:creationId xmlns:a16="http://schemas.microsoft.com/office/drawing/2014/main" id="{B1AB6935-D785-74AA-CC7E-D627C9DE6A60}"/>
              </a:ext>
            </a:extLst>
          </p:cNvPr>
          <p:cNvSpPr txBox="1"/>
          <p:nvPr/>
        </p:nvSpPr>
        <p:spPr>
          <a:xfrm>
            <a:off x="1444128" y="586974"/>
            <a:ext cx="241544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93700" indent="-88900" algn="l"/>
            <a:r>
              <a:rPr lang="fr-FR" sz="1800" b="1" dirty="0" smtClean="0">
                <a:effectLst/>
                <a:ea typeface="Times New Roman" panose="02020603050405020304" pitchFamily="18" charset="0"/>
              </a:rPr>
              <a:t>B737</a:t>
            </a:r>
            <a:endParaRPr lang="fr-FR" sz="1800" b="1" dirty="0">
              <a:effectLst/>
              <a:ea typeface="Times New Roman" panose="02020603050405020304" pitchFamily="18" charset="0"/>
            </a:endParaRPr>
          </a:p>
        </p:txBody>
      </p:sp>
    </p:spTree>
    <p:extLst>
      <p:ext uri="{BB962C8B-B14F-4D97-AF65-F5344CB8AC3E}">
        <p14:creationId xmlns:p14="http://schemas.microsoft.com/office/powerpoint/2010/main" val="42002613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BBBB9DF7-BE1E-7C3E-B4A7-55EAAC0032FE}"/>
              </a:ext>
            </a:extLst>
          </p:cNvPr>
          <p:cNvPicPr>
            <a:picLocks noGrp="1" noChangeAspect="1"/>
          </p:cNvPicPr>
          <p:nvPr>
            <p:ph idx="1"/>
          </p:nvPr>
        </p:nvPicPr>
        <p:blipFill>
          <a:blip r:embed="rId2"/>
          <a:stretch>
            <a:fillRect/>
          </a:stretch>
        </p:blipFill>
        <p:spPr>
          <a:xfrm>
            <a:off x="3146898" y="1031911"/>
            <a:ext cx="6382692" cy="3882805"/>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F030BFDD-8A29-7825-94F8-A3904FB06900}"/>
              </a:ext>
            </a:extLst>
          </p:cNvPr>
          <p:cNvSpPr txBox="1"/>
          <p:nvPr/>
        </p:nvSpPr>
        <p:spPr>
          <a:xfrm>
            <a:off x="276340" y="5121853"/>
            <a:ext cx="11588826"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12700" marR="342900" indent="-25400" algn="just"/>
            <a:r>
              <a:rPr lang="fr-FR" sz="1800" dirty="0">
                <a:effectLst/>
                <a:ea typeface="Times New Roman" panose="02020603050405020304" pitchFamily="18" charset="0"/>
              </a:rPr>
              <a:t>L’ordre de gauchissement venant des sorties servocommandes ailerons s’applique sur le disque excentré (came). L’augmentation du rayon (R) provoqué par la rotation du disque entraîne un déplacement du guignol (vers sortie), qui commande la sortie des spoilers vol du côté de l’aile intérieure au virage. Les spoilers de l’autre aile restent en position rentrés plaqués sur L’extrados.</a:t>
            </a:r>
          </a:p>
        </p:txBody>
      </p:sp>
      <p:sp>
        <p:nvSpPr>
          <p:cNvPr id="6" name="ZoneTexte 5">
            <a:extLst>
              <a:ext uri="{FF2B5EF4-FFF2-40B4-BE49-F238E27FC236}">
                <a16:creationId xmlns:a16="http://schemas.microsoft.com/office/drawing/2014/main" id="{6411F7D8-C547-8BF8-AF6E-9C8F54E32A81}"/>
              </a:ext>
            </a:extLst>
          </p:cNvPr>
          <p:cNvSpPr txBox="1"/>
          <p:nvPr/>
        </p:nvSpPr>
        <p:spPr>
          <a:xfrm>
            <a:off x="4998903" y="140332"/>
            <a:ext cx="173240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400"/>
              <a:tabLst>
                <a:tab pos="80581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SPOILERS</a:t>
            </a:r>
          </a:p>
        </p:txBody>
      </p:sp>
      <p:sp>
        <p:nvSpPr>
          <p:cNvPr id="8" name="ZoneTexte 7">
            <a:extLst>
              <a:ext uri="{FF2B5EF4-FFF2-40B4-BE49-F238E27FC236}">
                <a16:creationId xmlns:a16="http://schemas.microsoft.com/office/drawing/2014/main" id="{474441DB-208E-3B08-06F4-FADBE318989D}"/>
              </a:ext>
            </a:extLst>
          </p:cNvPr>
          <p:cNvSpPr txBox="1"/>
          <p:nvPr/>
        </p:nvSpPr>
        <p:spPr>
          <a:xfrm>
            <a:off x="4552720" y="576062"/>
            <a:ext cx="262476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Exemples de réalisations</a:t>
            </a:r>
          </a:p>
        </p:txBody>
      </p:sp>
      <p:sp>
        <p:nvSpPr>
          <p:cNvPr id="9" name="ZoneTexte 8">
            <a:extLst>
              <a:ext uri="{FF2B5EF4-FFF2-40B4-BE49-F238E27FC236}">
                <a16:creationId xmlns:a16="http://schemas.microsoft.com/office/drawing/2014/main" id="{8B094149-499F-752B-9BAA-A2FF8446CAE4}"/>
              </a:ext>
            </a:extLst>
          </p:cNvPr>
          <p:cNvSpPr txBox="1"/>
          <p:nvPr/>
        </p:nvSpPr>
        <p:spPr>
          <a:xfrm>
            <a:off x="276340" y="967218"/>
            <a:ext cx="241544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93700" indent="-88900" algn="l"/>
            <a:r>
              <a:rPr lang="fr-FR" sz="1800" b="1" dirty="0" smtClean="0">
                <a:effectLst/>
                <a:ea typeface="Times New Roman" panose="02020603050405020304" pitchFamily="18" charset="0"/>
              </a:rPr>
              <a:t>B737</a:t>
            </a:r>
            <a:endParaRPr lang="fr-FR" sz="1800" b="1" dirty="0">
              <a:effectLst/>
              <a:ea typeface="Times New Roman" panose="02020603050405020304" pitchFamily="18" charset="0"/>
            </a:endParaRPr>
          </a:p>
        </p:txBody>
      </p:sp>
    </p:spTree>
    <p:extLst>
      <p:ext uri="{BB962C8B-B14F-4D97-AF65-F5344CB8AC3E}">
        <p14:creationId xmlns:p14="http://schemas.microsoft.com/office/powerpoint/2010/main" val="365435071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A8B918E-7A14-8919-9871-33680D333859}"/>
              </a:ext>
            </a:extLst>
          </p:cNvPr>
          <p:cNvPicPr>
            <a:picLocks noGrp="1" noChangeAspect="1"/>
          </p:cNvPicPr>
          <p:nvPr>
            <p:ph idx="1"/>
          </p:nvPr>
        </p:nvPicPr>
        <p:blipFill>
          <a:blip r:embed="rId2"/>
          <a:stretch>
            <a:fillRect/>
          </a:stretch>
        </p:blipFill>
        <p:spPr>
          <a:xfrm>
            <a:off x="2691788" y="1741539"/>
            <a:ext cx="6529207" cy="4540399"/>
          </a:xfrm>
        </p:spPr>
      </p:pic>
      <p:sp>
        <p:nvSpPr>
          <p:cNvPr id="4" name="ZoneTexte 3">
            <a:extLst>
              <a:ext uri="{FF2B5EF4-FFF2-40B4-BE49-F238E27FC236}">
                <a16:creationId xmlns:a16="http://schemas.microsoft.com/office/drawing/2014/main" id="{0A1FA3D6-3A64-C1D4-E7F4-8C1E7561CB0A}"/>
              </a:ext>
            </a:extLst>
          </p:cNvPr>
          <p:cNvSpPr txBox="1"/>
          <p:nvPr/>
        </p:nvSpPr>
        <p:spPr>
          <a:xfrm>
            <a:off x="4998903" y="140332"/>
            <a:ext cx="173240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400"/>
              <a:tabLst>
                <a:tab pos="80581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SPOILERS</a:t>
            </a:r>
          </a:p>
        </p:txBody>
      </p:sp>
      <p:sp>
        <p:nvSpPr>
          <p:cNvPr id="6" name="ZoneTexte 5">
            <a:extLst>
              <a:ext uri="{FF2B5EF4-FFF2-40B4-BE49-F238E27FC236}">
                <a16:creationId xmlns:a16="http://schemas.microsoft.com/office/drawing/2014/main" id="{7B23D371-BD5E-0DDB-39CF-6B31DA825DB3}"/>
              </a:ext>
            </a:extLst>
          </p:cNvPr>
          <p:cNvSpPr txBox="1"/>
          <p:nvPr/>
        </p:nvSpPr>
        <p:spPr>
          <a:xfrm>
            <a:off x="4552720" y="576062"/>
            <a:ext cx="262476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Exemples de réalisations</a:t>
            </a:r>
          </a:p>
        </p:txBody>
      </p:sp>
      <p:sp>
        <p:nvSpPr>
          <p:cNvPr id="7" name="ZoneTexte 6">
            <a:extLst>
              <a:ext uri="{FF2B5EF4-FFF2-40B4-BE49-F238E27FC236}">
                <a16:creationId xmlns:a16="http://schemas.microsoft.com/office/drawing/2014/main" id="{8FAC3837-9F2C-9039-4C0A-5FBD727CDD7F}"/>
              </a:ext>
            </a:extLst>
          </p:cNvPr>
          <p:cNvSpPr txBox="1"/>
          <p:nvPr/>
        </p:nvSpPr>
        <p:spPr>
          <a:xfrm>
            <a:off x="276340" y="967218"/>
            <a:ext cx="241544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93700" indent="-88900" algn="l"/>
            <a:r>
              <a:rPr lang="fr-FR" sz="1800" b="1" dirty="0" smtClean="0">
                <a:effectLst/>
                <a:ea typeface="Times New Roman" panose="02020603050405020304" pitchFamily="18" charset="0"/>
              </a:rPr>
              <a:t>B737</a:t>
            </a:r>
            <a:endParaRPr lang="fr-FR" sz="1800" b="1" dirty="0">
              <a:effectLst/>
              <a:ea typeface="Times New Roman" panose="02020603050405020304" pitchFamily="18" charset="0"/>
            </a:endParaRPr>
          </a:p>
        </p:txBody>
      </p:sp>
    </p:spTree>
    <p:extLst>
      <p:ext uri="{BB962C8B-B14F-4D97-AF65-F5344CB8AC3E}">
        <p14:creationId xmlns:p14="http://schemas.microsoft.com/office/powerpoint/2010/main" val="287644923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F77D1ED1-B47B-FC76-D89E-3A2DD333F321}"/>
              </a:ext>
            </a:extLst>
          </p:cNvPr>
          <p:cNvPicPr>
            <a:picLocks noGrp="1" noChangeAspect="1"/>
          </p:cNvPicPr>
          <p:nvPr>
            <p:ph idx="1"/>
          </p:nvPr>
        </p:nvPicPr>
        <p:blipFill>
          <a:blip r:embed="rId2"/>
          <a:stretch>
            <a:fillRect/>
          </a:stretch>
        </p:blipFill>
        <p:spPr>
          <a:xfrm>
            <a:off x="6731305" y="1151884"/>
            <a:ext cx="4142343" cy="5588578"/>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B4B4560E-CED2-172D-D4DA-8CC1EA35187B}"/>
              </a:ext>
            </a:extLst>
          </p:cNvPr>
          <p:cNvSpPr txBox="1"/>
          <p:nvPr/>
        </p:nvSpPr>
        <p:spPr>
          <a:xfrm>
            <a:off x="346113" y="2378210"/>
            <a:ext cx="6097836" cy="337335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sz="1800" dirty="0">
                <a:solidFill>
                  <a:srgbClr val="000000"/>
                </a:solidFill>
                <a:effectLst/>
                <a:ea typeface="DejaVu Sans" panose="020B0603030804020204" pitchFamily="34" charset="0"/>
              </a:rPr>
              <a:t>Une fonction </a:t>
            </a:r>
            <a:r>
              <a:rPr lang="fr-FR" sz="1800" dirty="0" err="1">
                <a:solidFill>
                  <a:srgbClr val="000000"/>
                </a:solidFill>
                <a:effectLst/>
                <a:ea typeface="DejaVu Sans" panose="020B0603030804020204" pitchFamily="34" charset="0"/>
              </a:rPr>
              <a:t>hyposustentation</a:t>
            </a:r>
            <a:r>
              <a:rPr lang="fr-FR" sz="1800" dirty="0">
                <a:solidFill>
                  <a:srgbClr val="000000"/>
                </a:solidFill>
                <a:effectLst/>
                <a:ea typeface="DejaVu Sans" panose="020B0603030804020204" pitchFamily="34" charset="0"/>
              </a:rPr>
              <a:t> sol assure le freinage aérodynamique par une sortie symétrique et simultanée des spoilers vol et des spoilers sol. La position « ARMED » de la manette détermine la fonction en ouvrant le sélecteur spoilers sol, le voyant vert « SPEED BRAKE ARMED » s’allume et, après l’atterrissage (amortisseur TP droit comprimé), le robinet d’isolement spoilers sol s’ouvre, permettant l’alimentation hydraulique des spoilers sol</a:t>
            </a:r>
            <a:endParaRPr lang="fr-FR" dirty="0"/>
          </a:p>
        </p:txBody>
      </p:sp>
      <p:sp>
        <p:nvSpPr>
          <p:cNvPr id="6" name="ZoneTexte 5">
            <a:extLst>
              <a:ext uri="{FF2B5EF4-FFF2-40B4-BE49-F238E27FC236}">
                <a16:creationId xmlns:a16="http://schemas.microsoft.com/office/drawing/2014/main" id="{5257EE12-9819-2DAD-9950-06E842BF9F65}"/>
              </a:ext>
            </a:extLst>
          </p:cNvPr>
          <p:cNvSpPr txBox="1"/>
          <p:nvPr/>
        </p:nvSpPr>
        <p:spPr>
          <a:xfrm>
            <a:off x="4998903" y="140332"/>
            <a:ext cx="173240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400"/>
              <a:tabLst>
                <a:tab pos="80581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SPOILERS</a:t>
            </a:r>
          </a:p>
        </p:txBody>
      </p:sp>
      <p:sp>
        <p:nvSpPr>
          <p:cNvPr id="8" name="ZoneTexte 7">
            <a:extLst>
              <a:ext uri="{FF2B5EF4-FFF2-40B4-BE49-F238E27FC236}">
                <a16:creationId xmlns:a16="http://schemas.microsoft.com/office/drawing/2014/main" id="{B412CA91-FE6C-4649-2F42-CAE137CD8CC3}"/>
              </a:ext>
            </a:extLst>
          </p:cNvPr>
          <p:cNvSpPr txBox="1"/>
          <p:nvPr/>
        </p:nvSpPr>
        <p:spPr>
          <a:xfrm>
            <a:off x="4552720" y="576062"/>
            <a:ext cx="262476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Exemples de réalisations</a:t>
            </a:r>
          </a:p>
        </p:txBody>
      </p:sp>
      <p:sp>
        <p:nvSpPr>
          <p:cNvPr id="9" name="ZoneTexte 8">
            <a:extLst>
              <a:ext uri="{FF2B5EF4-FFF2-40B4-BE49-F238E27FC236}">
                <a16:creationId xmlns:a16="http://schemas.microsoft.com/office/drawing/2014/main" id="{E72AC3A1-4909-D580-F52E-A31DF215E1E1}"/>
              </a:ext>
            </a:extLst>
          </p:cNvPr>
          <p:cNvSpPr txBox="1"/>
          <p:nvPr/>
        </p:nvSpPr>
        <p:spPr>
          <a:xfrm>
            <a:off x="276340" y="967218"/>
            <a:ext cx="241544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93700" indent="-88900" algn="l"/>
            <a:r>
              <a:rPr lang="fr-FR" sz="1800" b="1" dirty="0" smtClean="0">
                <a:effectLst/>
                <a:ea typeface="Times New Roman" panose="02020603050405020304" pitchFamily="18" charset="0"/>
              </a:rPr>
              <a:t>B737</a:t>
            </a:r>
            <a:endParaRPr lang="fr-FR" sz="1800" b="1" dirty="0">
              <a:effectLst/>
              <a:ea typeface="Times New Roman" panose="02020603050405020304" pitchFamily="18" charset="0"/>
            </a:endParaRPr>
          </a:p>
        </p:txBody>
      </p:sp>
    </p:spTree>
    <p:extLst>
      <p:ext uri="{BB962C8B-B14F-4D97-AF65-F5344CB8AC3E}">
        <p14:creationId xmlns:p14="http://schemas.microsoft.com/office/powerpoint/2010/main" val="23831795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B1C85B6C-A595-A433-095A-3D50B6D2D7D1}"/>
              </a:ext>
            </a:extLst>
          </p:cNvPr>
          <p:cNvPicPr>
            <a:picLocks noGrp="1" noChangeAspect="1"/>
          </p:cNvPicPr>
          <p:nvPr>
            <p:ph idx="1"/>
          </p:nvPr>
        </p:nvPicPr>
        <p:blipFill rotWithShape="1">
          <a:blip r:embed="rId2"/>
          <a:srcRect l="5143" b="59132"/>
          <a:stretch/>
        </p:blipFill>
        <p:spPr>
          <a:xfrm>
            <a:off x="7802696" y="2990686"/>
            <a:ext cx="4016896" cy="1754326"/>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8B614F59-BDEB-15A0-7B29-A0324B5C3820}"/>
              </a:ext>
            </a:extLst>
          </p:cNvPr>
          <p:cNvSpPr txBox="1"/>
          <p:nvPr/>
        </p:nvSpPr>
        <p:spPr>
          <a:xfrm>
            <a:off x="633469" y="1021012"/>
            <a:ext cx="11011360"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dirty="0">
                <a:effectLst/>
                <a:ea typeface="Times New Roman" panose="02020603050405020304" pitchFamily="18" charset="0"/>
              </a:rPr>
              <a:t>Lorsque les conditions de sortie automatique sont acquises, un vérin électrique est alimenté, et entraîne la manette vers la position « UP » provoquant de fait la sortie des spoilers vol après l’atterrissage ou dans le cas d’un arrêt décollage.</a:t>
            </a:r>
          </a:p>
          <a:p>
            <a:pPr algn="just"/>
            <a:r>
              <a:rPr lang="fr-FR" sz="1800" dirty="0">
                <a:effectLst/>
                <a:ea typeface="Times New Roman" panose="02020603050405020304" pitchFamily="18" charset="0"/>
              </a:rPr>
              <a:t>Le braquage est de :</a:t>
            </a:r>
          </a:p>
          <a:p>
            <a:pPr algn="just"/>
            <a:r>
              <a:rPr lang="fr-FR" sz="1800" dirty="0">
                <a:effectLst/>
                <a:ea typeface="Times New Roman" panose="02020603050405020304" pitchFamily="18" charset="0"/>
              </a:rPr>
              <a:t>60° pour les n° 4 et 5 ;</a:t>
            </a:r>
          </a:p>
          <a:p>
            <a:pPr algn="just"/>
            <a:r>
              <a:rPr lang="fr-FR" sz="1800" dirty="0">
                <a:effectLst/>
                <a:ea typeface="Times New Roman" panose="02020603050405020304" pitchFamily="18" charset="0"/>
              </a:rPr>
              <a:t>40° pour les autres.</a:t>
            </a:r>
          </a:p>
        </p:txBody>
      </p:sp>
      <p:sp>
        <p:nvSpPr>
          <p:cNvPr id="7" name="ZoneTexte 6">
            <a:extLst>
              <a:ext uri="{FF2B5EF4-FFF2-40B4-BE49-F238E27FC236}">
                <a16:creationId xmlns:a16="http://schemas.microsoft.com/office/drawing/2014/main" id="{B33003D0-EC5C-C067-561C-8E0F52348B4D}"/>
              </a:ext>
            </a:extLst>
          </p:cNvPr>
          <p:cNvSpPr txBox="1"/>
          <p:nvPr/>
        </p:nvSpPr>
        <p:spPr>
          <a:xfrm>
            <a:off x="633469" y="5013619"/>
            <a:ext cx="6880035"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Wingdings" panose="05000000000000000000" pitchFamily="2" charset="2"/>
              <a:buChar char="Ø"/>
            </a:pPr>
            <a:r>
              <a:rPr lang="fr-FR" dirty="0"/>
              <a:t>si décollage interrompu (panne avant VI) :</a:t>
            </a:r>
          </a:p>
          <a:p>
            <a:pPr marL="285750" indent="-285750" algn="just">
              <a:buFont typeface="Arial" panose="020B0604020202020204" pitchFamily="34" charset="0"/>
              <a:buChar char="•"/>
            </a:pPr>
            <a:r>
              <a:rPr lang="fr-FR" dirty="0"/>
              <a:t>manette sur DOWN ;		</a:t>
            </a:r>
          </a:p>
          <a:p>
            <a:pPr marL="285750" indent="-285750" algn="just">
              <a:buFont typeface="Arial" panose="020B0604020202020204" pitchFamily="34" charset="0"/>
              <a:buChar char="•"/>
            </a:pPr>
            <a:r>
              <a:rPr lang="fr-FR" dirty="0"/>
              <a:t>manettes d’inversion de poussée actionnées en poussé inverse ;</a:t>
            </a:r>
          </a:p>
          <a:p>
            <a:pPr marL="285750" indent="-285750" algn="just">
              <a:buFont typeface="Arial" panose="020B0604020202020204" pitchFamily="34" charset="0"/>
              <a:buChar char="•"/>
            </a:pPr>
            <a:r>
              <a:rPr lang="fr-FR" dirty="0"/>
              <a:t>vitesse de rotation supérieure à 60 kt sur deux roues de train principal minimum - (</a:t>
            </a:r>
            <a:r>
              <a:rPr lang="fr-FR" dirty="0" err="1"/>
              <a:t>anti-skid</a:t>
            </a:r>
            <a:r>
              <a:rPr lang="fr-FR" dirty="0"/>
              <a:t> en fonctionnement).</a:t>
            </a:r>
          </a:p>
        </p:txBody>
      </p:sp>
      <p:sp>
        <p:nvSpPr>
          <p:cNvPr id="6" name="ZoneTexte 5">
            <a:extLst>
              <a:ext uri="{FF2B5EF4-FFF2-40B4-BE49-F238E27FC236}">
                <a16:creationId xmlns:a16="http://schemas.microsoft.com/office/drawing/2014/main" id="{0D23C6D4-1938-968C-2465-A83F7019203B}"/>
              </a:ext>
            </a:extLst>
          </p:cNvPr>
          <p:cNvSpPr txBox="1"/>
          <p:nvPr/>
        </p:nvSpPr>
        <p:spPr>
          <a:xfrm>
            <a:off x="4998903" y="140332"/>
            <a:ext cx="173240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400"/>
              <a:tabLst>
                <a:tab pos="80581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SPOILERS</a:t>
            </a:r>
          </a:p>
        </p:txBody>
      </p:sp>
      <p:sp>
        <p:nvSpPr>
          <p:cNvPr id="8" name="ZoneTexte 7">
            <a:extLst>
              <a:ext uri="{FF2B5EF4-FFF2-40B4-BE49-F238E27FC236}">
                <a16:creationId xmlns:a16="http://schemas.microsoft.com/office/drawing/2014/main" id="{7F63D495-FAD3-EA9F-C162-D4E5CB5EFC4C}"/>
              </a:ext>
            </a:extLst>
          </p:cNvPr>
          <p:cNvSpPr txBox="1"/>
          <p:nvPr/>
        </p:nvSpPr>
        <p:spPr>
          <a:xfrm>
            <a:off x="3979842" y="585282"/>
            <a:ext cx="450314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Exemples de réalisations</a:t>
            </a:r>
            <a:r>
              <a:rPr lang="fr-FR" dirty="0" smtClean="0"/>
              <a:t>:</a:t>
            </a:r>
            <a:endParaRPr lang="fr-FR" dirty="0"/>
          </a:p>
        </p:txBody>
      </p:sp>
      <p:sp>
        <p:nvSpPr>
          <p:cNvPr id="11" name="ZoneTexte 10">
            <a:extLst>
              <a:ext uri="{FF2B5EF4-FFF2-40B4-BE49-F238E27FC236}">
                <a16:creationId xmlns:a16="http://schemas.microsoft.com/office/drawing/2014/main" id="{3414BB44-E760-BB3B-C9B0-4D2053B5EC99}"/>
              </a:ext>
            </a:extLst>
          </p:cNvPr>
          <p:cNvSpPr txBox="1"/>
          <p:nvPr/>
        </p:nvSpPr>
        <p:spPr>
          <a:xfrm>
            <a:off x="633469" y="2878816"/>
            <a:ext cx="6880035"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b="1" dirty="0">
                <a:effectLst/>
                <a:latin typeface="Times New Roman" panose="02020603050405020304" pitchFamily="18" charset="0"/>
                <a:ea typeface="Times New Roman" panose="02020603050405020304" pitchFamily="18" charset="0"/>
              </a:rPr>
              <a:t>Conditions pour obtenir la sortie automatique :</a:t>
            </a:r>
          </a:p>
          <a:p>
            <a:pPr marL="285750" indent="-285750" algn="just">
              <a:buFont typeface="Wingdings" panose="05000000000000000000" pitchFamily="2" charset="2"/>
              <a:buChar char="Ø"/>
            </a:pPr>
            <a:r>
              <a:rPr lang="fr-FR" dirty="0"/>
              <a:t>à l’atterrissage :</a:t>
            </a:r>
          </a:p>
          <a:p>
            <a:pPr marL="285750" indent="-285750" algn="just">
              <a:buFont typeface="Arial" panose="020B0604020202020204" pitchFamily="34" charset="0"/>
              <a:buChar char="•"/>
            </a:pPr>
            <a:r>
              <a:rPr lang="fr-FR" dirty="0"/>
              <a:t>manette sur ARMED ; 	</a:t>
            </a:r>
          </a:p>
          <a:p>
            <a:pPr marL="285750" indent="-285750" algn="just">
              <a:buFont typeface="Arial" panose="020B0604020202020204" pitchFamily="34" charset="0"/>
              <a:buChar char="•"/>
            </a:pPr>
            <a:r>
              <a:rPr lang="fr-FR" dirty="0"/>
              <a:t>deux manettes de poussée sur ralenti ; </a:t>
            </a:r>
          </a:p>
          <a:p>
            <a:pPr marL="285750" indent="-285750" algn="just">
              <a:buFont typeface="Arial" panose="020B0604020202020204" pitchFamily="34" charset="0"/>
              <a:buChar char="•"/>
            </a:pPr>
            <a:r>
              <a:rPr lang="fr-FR" dirty="0"/>
              <a:t>vitesse de rotation supérieure à 60 kt sur deux roues de train principal minimum (</a:t>
            </a:r>
            <a:r>
              <a:rPr lang="fr-FR" dirty="0" err="1"/>
              <a:t>anti-skid</a:t>
            </a:r>
            <a:r>
              <a:rPr lang="fr-FR" dirty="0"/>
              <a:t> en fonctionnement) ;</a:t>
            </a:r>
          </a:p>
          <a:p>
            <a:pPr marL="285750" indent="-285750" algn="just">
              <a:buFont typeface="Arial" panose="020B0604020202020204" pitchFamily="34" charset="0"/>
              <a:buChar char="•"/>
            </a:pPr>
            <a:r>
              <a:rPr lang="fr-FR" dirty="0"/>
              <a:t>signal SOL/VOL (après temporisation quatre secondes).</a:t>
            </a:r>
          </a:p>
        </p:txBody>
      </p:sp>
      <p:pic>
        <p:nvPicPr>
          <p:cNvPr id="12" name="Espace réservé du contenu 8">
            <a:extLst>
              <a:ext uri="{FF2B5EF4-FFF2-40B4-BE49-F238E27FC236}">
                <a16:creationId xmlns:a16="http://schemas.microsoft.com/office/drawing/2014/main" id="{225B7CCE-5A45-874C-662E-35FEB28B5D18}"/>
              </a:ext>
            </a:extLst>
          </p:cNvPr>
          <p:cNvPicPr>
            <a:picLocks noChangeAspect="1"/>
          </p:cNvPicPr>
          <p:nvPr/>
        </p:nvPicPr>
        <p:blipFill rotWithShape="1">
          <a:blip r:embed="rId2"/>
          <a:srcRect t="58907" b="13341"/>
          <a:stretch/>
        </p:blipFill>
        <p:spPr>
          <a:xfrm>
            <a:off x="7802696" y="5044718"/>
            <a:ext cx="4016896" cy="132202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9062165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A2609E67-D931-FB4A-DDA5-1AC102D23512}"/>
              </a:ext>
            </a:extLst>
          </p:cNvPr>
          <p:cNvPicPr>
            <a:picLocks noGrp="1" noChangeAspect="1"/>
          </p:cNvPicPr>
          <p:nvPr>
            <p:ph idx="1"/>
          </p:nvPr>
        </p:nvPicPr>
        <p:blipFill>
          <a:blip r:embed="rId2"/>
          <a:stretch>
            <a:fillRect/>
          </a:stretch>
        </p:blipFill>
        <p:spPr>
          <a:xfrm>
            <a:off x="2968647" y="1219139"/>
            <a:ext cx="6690766" cy="3542557"/>
          </a:xfrm>
        </p:spPr>
      </p:pic>
      <p:sp>
        <p:nvSpPr>
          <p:cNvPr id="6" name="ZoneTexte 5">
            <a:extLst>
              <a:ext uri="{FF2B5EF4-FFF2-40B4-BE49-F238E27FC236}">
                <a16:creationId xmlns:a16="http://schemas.microsoft.com/office/drawing/2014/main" id="{19A0A1F8-595E-5744-E3E9-40914708F3D8}"/>
              </a:ext>
            </a:extLst>
          </p:cNvPr>
          <p:cNvSpPr txBox="1"/>
          <p:nvPr/>
        </p:nvSpPr>
        <p:spPr>
          <a:xfrm>
            <a:off x="4998903" y="140332"/>
            <a:ext cx="173240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400"/>
              <a:tabLst>
                <a:tab pos="80581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SPOILERS</a:t>
            </a:r>
          </a:p>
        </p:txBody>
      </p:sp>
      <p:sp>
        <p:nvSpPr>
          <p:cNvPr id="8" name="ZoneTexte 7">
            <a:extLst>
              <a:ext uri="{FF2B5EF4-FFF2-40B4-BE49-F238E27FC236}">
                <a16:creationId xmlns:a16="http://schemas.microsoft.com/office/drawing/2014/main" id="{3CD3C377-6078-1E1D-6F39-22407F1822C4}"/>
              </a:ext>
            </a:extLst>
          </p:cNvPr>
          <p:cNvSpPr txBox="1"/>
          <p:nvPr/>
        </p:nvSpPr>
        <p:spPr>
          <a:xfrm>
            <a:off x="3979842" y="585282"/>
            <a:ext cx="450314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Exemples de réalisations: </a:t>
            </a:r>
            <a:r>
              <a:rPr lang="fr-FR" sz="1800" b="1" dirty="0">
                <a:effectLst/>
                <a:ea typeface="Times New Roman" panose="02020603050405020304" pitchFamily="18" charset="0"/>
              </a:rPr>
              <a:t>A330</a:t>
            </a:r>
            <a:endParaRPr lang="fr-FR" dirty="0"/>
          </a:p>
        </p:txBody>
      </p:sp>
      <p:sp>
        <p:nvSpPr>
          <p:cNvPr id="10" name="ZoneTexte 9">
            <a:extLst>
              <a:ext uri="{FF2B5EF4-FFF2-40B4-BE49-F238E27FC236}">
                <a16:creationId xmlns:a16="http://schemas.microsoft.com/office/drawing/2014/main" id="{C4F3BC33-BB1A-A88F-9DF8-5103081D6123}"/>
              </a:ext>
            </a:extLst>
          </p:cNvPr>
          <p:cNvSpPr txBox="1"/>
          <p:nvPr/>
        </p:nvSpPr>
        <p:spPr>
          <a:xfrm>
            <a:off x="436061" y="5026222"/>
            <a:ext cx="11755939"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317500" algn="just"/>
            <a:r>
              <a:rPr lang="fr-FR" sz="1800" dirty="0">
                <a:effectLst/>
                <a:ea typeface="Times New Roman" panose="02020603050405020304" pitchFamily="18" charset="0"/>
              </a:rPr>
              <a:t>Cet avion possède douze surfaces de spoilers :</a:t>
            </a:r>
          </a:p>
          <a:p>
            <a:pPr marL="317500" indent="-317500" algn="just"/>
            <a:r>
              <a:rPr lang="fr-FR" sz="1800" dirty="0">
                <a:effectLst/>
                <a:ea typeface="Times New Roman" panose="02020603050405020304" pitchFamily="18" charset="0"/>
              </a:rPr>
              <a:t>actionnées par des servocommandes hydrauliques alimentées par trois circuits indépendants ;</a:t>
            </a:r>
          </a:p>
          <a:p>
            <a:pPr marL="317500" indent="-317500" algn="just"/>
            <a:r>
              <a:rPr lang="fr-FR" sz="1800" dirty="0">
                <a:effectLst/>
                <a:ea typeface="Times New Roman" panose="02020603050405020304" pitchFamily="18" charset="0"/>
              </a:rPr>
              <a:t>commandées par cinq calculateurs (trois primaires et deux secondaires).</a:t>
            </a:r>
          </a:p>
          <a:p>
            <a:pPr algn="just"/>
            <a:r>
              <a:rPr lang="fr-FR" sz="1800" b="1" dirty="0">
                <a:effectLst/>
                <a:latin typeface="Times New Roman" panose="02020603050405020304" pitchFamily="18" charset="0"/>
                <a:ea typeface="Times New Roman" panose="02020603050405020304" pitchFamily="18" charset="0"/>
              </a:rPr>
              <a:t>Les douze spoilers sont utilisés en fonction aérofreins et les dix externes en fonction roulis.</a:t>
            </a:r>
          </a:p>
          <a:p>
            <a:r>
              <a:rPr lang="fr-FR" sz="1800" b="1" dirty="0">
                <a:effectLst/>
                <a:latin typeface="Times New Roman" panose="02020603050405020304" pitchFamily="18" charset="0"/>
                <a:ea typeface="Times New Roman" panose="02020603050405020304" pitchFamily="18" charset="0"/>
              </a:rPr>
              <a:t/>
            </a:r>
            <a:br>
              <a:rPr lang="fr-FR" sz="1800" b="1" dirty="0">
                <a:effectLst/>
                <a:latin typeface="Times New Roman" panose="02020603050405020304" pitchFamily="18" charset="0"/>
                <a:ea typeface="Times New Roman" panose="02020603050405020304" pitchFamily="18" charset="0"/>
              </a:rPr>
            </a:br>
            <a:endParaRPr lang="fr-FR" sz="1800" dirty="0">
              <a:effectLst/>
              <a:ea typeface="Times New Roman" panose="02020603050405020304" pitchFamily="18" charset="0"/>
            </a:endParaRPr>
          </a:p>
        </p:txBody>
      </p:sp>
    </p:spTree>
    <p:extLst>
      <p:ext uri="{BB962C8B-B14F-4D97-AF65-F5344CB8AC3E}">
        <p14:creationId xmlns:p14="http://schemas.microsoft.com/office/powerpoint/2010/main" val="4919440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A2609E67-D931-FB4A-DDA5-1AC102D23512}"/>
              </a:ext>
            </a:extLst>
          </p:cNvPr>
          <p:cNvPicPr>
            <a:picLocks noGrp="1" noChangeAspect="1"/>
          </p:cNvPicPr>
          <p:nvPr>
            <p:ph idx="1"/>
          </p:nvPr>
        </p:nvPicPr>
        <p:blipFill>
          <a:blip r:embed="rId2"/>
          <a:stretch>
            <a:fillRect/>
          </a:stretch>
        </p:blipFill>
        <p:spPr>
          <a:xfrm>
            <a:off x="4830850" y="1825625"/>
            <a:ext cx="5374297" cy="2845527"/>
          </a:xfrm>
        </p:spPr>
      </p:pic>
      <p:sp>
        <p:nvSpPr>
          <p:cNvPr id="9" name="ZoneTexte 8">
            <a:extLst>
              <a:ext uri="{FF2B5EF4-FFF2-40B4-BE49-F238E27FC236}">
                <a16:creationId xmlns:a16="http://schemas.microsoft.com/office/drawing/2014/main" id="{64BA1CCF-0A4A-F095-AB1C-5B5F6F5D8B14}"/>
              </a:ext>
            </a:extLst>
          </p:cNvPr>
          <p:cNvSpPr txBox="1"/>
          <p:nvPr/>
        </p:nvSpPr>
        <p:spPr>
          <a:xfrm>
            <a:off x="286439" y="1180213"/>
            <a:ext cx="11611778" cy="369331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b="1" spc="0" dirty="0">
                <a:solidFill>
                  <a:srgbClr val="000000"/>
                </a:solidFill>
                <a:effectLst/>
                <a:ea typeface="Times New Roman" panose="02020603050405020304" pitchFamily="18" charset="0"/>
                <a:cs typeface="Times New Roman" panose="02020603050405020304" pitchFamily="18" charset="0"/>
              </a:rPr>
              <a:t>En fonction normale aérofreins, </a:t>
            </a:r>
            <a:r>
              <a:rPr lang="fr-FR" sz="1800" dirty="0">
                <a:effectLst/>
                <a:ea typeface="Times New Roman" panose="02020603050405020304" pitchFamily="18" charset="0"/>
              </a:rPr>
              <a:t>la manette « SPEED BRAKE » envoie le signal électrique au calculateur maître (PI) sélecté qui gère les ordres et les envoie aux autres qui les exécutent en actionnant les servocommandes correspondantes assurant une sortie symétrique avec un braquage maxi de 25° pour les spoilers n° 1 et 30° pour les autres.</a:t>
            </a:r>
          </a:p>
          <a:p>
            <a:pPr algn="just"/>
            <a:r>
              <a:rPr lang="fr-FR" sz="1800" dirty="0">
                <a:effectLst/>
                <a:ea typeface="Times New Roman" panose="02020603050405020304" pitchFamily="18" charset="0"/>
              </a:rPr>
              <a:t>Quand un spoiler est en panne sur une aile, le spoiler symétrique de l’autre aile est automatiquement désactivé (sauf pour les n° 4 et 6).</a:t>
            </a:r>
          </a:p>
          <a:p>
            <a:pPr algn="just"/>
            <a:r>
              <a:rPr lang="fr-FR" sz="1800" dirty="0">
                <a:effectLst/>
                <a:ea typeface="Times New Roman" panose="02020603050405020304" pitchFamily="18" charset="0"/>
              </a:rPr>
              <a:t>La sortie des speed </a:t>
            </a:r>
            <a:r>
              <a:rPr lang="fr-FR" sz="1800" dirty="0" err="1">
                <a:effectLst/>
                <a:ea typeface="Times New Roman" panose="02020603050405020304" pitchFamily="18" charset="0"/>
              </a:rPr>
              <a:t>brakes</a:t>
            </a:r>
            <a:r>
              <a:rPr lang="fr-FR" sz="1800" dirty="0">
                <a:effectLst/>
                <a:ea typeface="Times New Roman" panose="02020603050405020304" pitchFamily="18" charset="0"/>
              </a:rPr>
              <a:t> est inhibée quand :</a:t>
            </a:r>
          </a:p>
          <a:p>
            <a:pPr lvl="0" algn="just">
              <a:buClr>
                <a:srgbClr val="000000"/>
              </a:buClr>
              <a:buSzPts val="1200"/>
              <a:buFont typeface="Arial" panose="020B0604020202020204" pitchFamily="34" charset="0"/>
              <a:buChar char="•"/>
              <a:tabLst>
                <a:tab pos="828040" algn="l"/>
              </a:tabLst>
            </a:pPr>
            <a:r>
              <a:rPr lang="fr-FR" sz="1800" u="none" strike="noStrike" spc="0" dirty="0">
                <a:effectLst/>
                <a:ea typeface="Times New Roman" panose="02020603050405020304" pitchFamily="18" charset="0"/>
                <a:cs typeface="Times New Roman" panose="02020603050405020304" pitchFamily="18" charset="0"/>
              </a:rPr>
              <a:t>la protection grandes incidences est active ;</a:t>
            </a:r>
          </a:p>
          <a:p>
            <a:pPr lvl="0" algn="just">
              <a:buClr>
                <a:srgbClr val="000000"/>
              </a:buClr>
              <a:buSzPts val="1200"/>
              <a:buFont typeface="Arial" panose="020B0604020202020204" pitchFamily="34" charset="0"/>
              <a:buChar char="•"/>
              <a:tabLst>
                <a:tab pos="828040" algn="l"/>
              </a:tabLst>
            </a:pPr>
            <a:r>
              <a:rPr lang="fr-FR" sz="1800" u="none" strike="noStrike" spc="0" dirty="0">
                <a:effectLst/>
                <a:ea typeface="Times New Roman" panose="02020603050405020304" pitchFamily="18" charset="0"/>
                <a:cs typeface="Times New Roman" panose="02020603050405020304" pitchFamily="18" charset="0"/>
              </a:rPr>
              <a:t>la ML A est active (allégement des charges) ;</a:t>
            </a:r>
          </a:p>
          <a:p>
            <a:pPr lvl="0" algn="just">
              <a:buClr>
                <a:srgbClr val="000000"/>
              </a:buClr>
              <a:buSzPts val="1200"/>
              <a:buFont typeface="Arial" panose="020B0604020202020204" pitchFamily="34" charset="0"/>
              <a:buChar char="•"/>
              <a:tabLst>
                <a:tab pos="828040" algn="l"/>
              </a:tabLst>
            </a:pPr>
            <a:r>
              <a:rPr lang="fr-FR" sz="1800" u="none" strike="noStrike" spc="0" dirty="0">
                <a:effectLst/>
                <a:ea typeface="Times New Roman" panose="02020603050405020304" pitchFamily="18" charset="0"/>
                <a:cs typeface="Times New Roman" panose="02020603050405020304" pitchFamily="18" charset="0"/>
              </a:rPr>
              <a:t>les hypersustentateurs sont en configuration « FULL » ;</a:t>
            </a:r>
          </a:p>
          <a:p>
            <a:pPr lvl="0" algn="just">
              <a:buClr>
                <a:srgbClr val="000000"/>
              </a:buClr>
              <a:buSzPts val="1200"/>
              <a:buFont typeface="Arial" panose="020B0604020202020204" pitchFamily="34" charset="0"/>
              <a:buChar char="•"/>
              <a:tabLst>
                <a:tab pos="828040" algn="l"/>
              </a:tabLst>
            </a:pPr>
            <a:r>
              <a:rPr lang="fr-FR" sz="1800" u="none" strike="noStrike" spc="0" dirty="0">
                <a:effectLst/>
                <a:ea typeface="Times New Roman" panose="02020603050405020304" pitchFamily="18" charset="0"/>
                <a:cs typeface="Times New Roman" panose="02020603050405020304" pitchFamily="18" charset="0"/>
              </a:rPr>
              <a:t>le facteur de charge vertical en-dessous de - 0,3 g ;</a:t>
            </a:r>
          </a:p>
          <a:p>
            <a:pPr lvl="0" algn="just">
              <a:buClr>
                <a:srgbClr val="000000"/>
              </a:buClr>
              <a:buSzPts val="1200"/>
              <a:buFont typeface="Arial" panose="020B0604020202020204" pitchFamily="34" charset="0"/>
              <a:buChar char="•"/>
              <a:tabLst>
                <a:tab pos="828040" algn="l"/>
              </a:tabLst>
            </a:pPr>
            <a:r>
              <a:rPr lang="fr-FR" sz="1800" u="none" strike="noStrike" spc="0" dirty="0">
                <a:effectLst/>
                <a:ea typeface="Times New Roman" panose="02020603050405020304" pitchFamily="18" charset="0"/>
                <a:cs typeface="Times New Roman" panose="02020603050405020304" pitchFamily="18" charset="0"/>
              </a:rPr>
              <a:t>la loi </a:t>
            </a:r>
            <a:r>
              <a:rPr lang="fr-FR" sz="1800" u="none" strike="noStrike" spc="0" dirty="0" err="1">
                <a:effectLst/>
                <a:ea typeface="Times New Roman" panose="02020603050405020304" pitchFamily="18" charset="0"/>
                <a:cs typeface="Times New Roman" panose="02020603050405020304" pitchFamily="18" charset="0"/>
              </a:rPr>
              <a:t>Vc</a:t>
            </a:r>
            <a:r>
              <a:rPr lang="fr-FR" sz="1800" u="none" strike="noStrike" spc="0" dirty="0">
                <a:effectLst/>
                <a:ea typeface="Times New Roman" panose="02020603050405020304" pitchFamily="18" charset="0"/>
                <a:cs typeface="Times New Roman" panose="02020603050405020304" pitchFamily="18" charset="0"/>
              </a:rPr>
              <a:t> </a:t>
            </a:r>
            <a:r>
              <a:rPr lang="fr-FR" sz="1800" u="none" strike="noStrike" spc="0" dirty="0" err="1">
                <a:effectLst/>
                <a:ea typeface="Times New Roman" panose="02020603050405020304" pitchFamily="18" charset="0"/>
                <a:cs typeface="Times New Roman" panose="02020603050405020304" pitchFamily="18" charset="0"/>
              </a:rPr>
              <a:t>prot</a:t>
            </a:r>
            <a:r>
              <a:rPr lang="fr-FR" sz="1800" u="none" strike="noStrike" spc="0" dirty="0">
                <a:effectLst/>
                <a:ea typeface="Times New Roman" panose="02020603050405020304" pitchFamily="18" charset="0"/>
                <a:cs typeface="Times New Roman" panose="02020603050405020304" pitchFamily="18" charset="0"/>
              </a:rPr>
              <a:t>. est active.</a:t>
            </a:r>
          </a:p>
          <a:p>
            <a:pPr algn="just"/>
            <a:r>
              <a:rPr lang="fr-FR" sz="1800" dirty="0">
                <a:effectLst/>
                <a:ea typeface="Times New Roman" panose="02020603050405020304" pitchFamily="18" charset="0"/>
              </a:rPr>
              <a:t>Si les speed </a:t>
            </a:r>
            <a:r>
              <a:rPr lang="fr-FR" sz="1800" dirty="0" err="1">
                <a:effectLst/>
                <a:ea typeface="Times New Roman" panose="02020603050405020304" pitchFamily="18" charset="0"/>
              </a:rPr>
              <a:t>brakes</a:t>
            </a:r>
            <a:r>
              <a:rPr lang="fr-FR" sz="1800" dirty="0">
                <a:effectLst/>
                <a:ea typeface="Times New Roman" panose="02020603050405020304" pitchFamily="18" charset="0"/>
              </a:rPr>
              <a:t> sont sortis, ils rentrent automatiquement et restent rentrés jusqu’à ce que les conditions d’inhibition aient disparu et que la manette ait été réarmée.</a:t>
            </a:r>
          </a:p>
        </p:txBody>
      </p:sp>
      <p:sp>
        <p:nvSpPr>
          <p:cNvPr id="6" name="ZoneTexte 5">
            <a:extLst>
              <a:ext uri="{FF2B5EF4-FFF2-40B4-BE49-F238E27FC236}">
                <a16:creationId xmlns:a16="http://schemas.microsoft.com/office/drawing/2014/main" id="{19A0A1F8-595E-5744-E3E9-40914708F3D8}"/>
              </a:ext>
            </a:extLst>
          </p:cNvPr>
          <p:cNvSpPr txBox="1"/>
          <p:nvPr/>
        </p:nvSpPr>
        <p:spPr>
          <a:xfrm>
            <a:off x="4998903" y="140332"/>
            <a:ext cx="173240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400"/>
              <a:tabLst>
                <a:tab pos="80581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SPOILERS</a:t>
            </a:r>
          </a:p>
        </p:txBody>
      </p:sp>
      <p:sp>
        <p:nvSpPr>
          <p:cNvPr id="8" name="ZoneTexte 7">
            <a:extLst>
              <a:ext uri="{FF2B5EF4-FFF2-40B4-BE49-F238E27FC236}">
                <a16:creationId xmlns:a16="http://schemas.microsoft.com/office/drawing/2014/main" id="{3CD3C377-6078-1E1D-6F39-22407F1822C4}"/>
              </a:ext>
            </a:extLst>
          </p:cNvPr>
          <p:cNvSpPr txBox="1"/>
          <p:nvPr/>
        </p:nvSpPr>
        <p:spPr>
          <a:xfrm>
            <a:off x="3979842" y="585282"/>
            <a:ext cx="450314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Exemples de réalisations: </a:t>
            </a:r>
            <a:r>
              <a:rPr lang="fr-FR" sz="1800" b="1" dirty="0">
                <a:effectLst/>
                <a:ea typeface="Times New Roman" panose="02020603050405020304" pitchFamily="18" charset="0"/>
              </a:rPr>
              <a:t>A330</a:t>
            </a:r>
            <a:endParaRPr lang="fr-FR" dirty="0"/>
          </a:p>
        </p:txBody>
      </p:sp>
    </p:spTree>
    <p:extLst>
      <p:ext uri="{BB962C8B-B14F-4D97-AF65-F5344CB8AC3E}">
        <p14:creationId xmlns:p14="http://schemas.microsoft.com/office/powerpoint/2010/main" val="17742148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601B909-2D5B-BB63-7EDB-E2F252D66DBA}"/>
              </a:ext>
            </a:extLst>
          </p:cNvPr>
          <p:cNvSpPr txBox="1"/>
          <p:nvPr/>
        </p:nvSpPr>
        <p:spPr>
          <a:xfrm>
            <a:off x="133578" y="1783410"/>
            <a:ext cx="6097835"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b="1" spc="0" dirty="0">
                <a:solidFill>
                  <a:srgbClr val="000000"/>
                </a:solidFill>
                <a:effectLst/>
                <a:ea typeface="DejaVu Sans" panose="020B0603030804020204" pitchFamily="34" charset="0"/>
                <a:cs typeface="Times New Roman" panose="02020603050405020304" pitchFamily="18" charset="0"/>
              </a:rPr>
              <a:t>La fonction roulis </a:t>
            </a:r>
            <a:r>
              <a:rPr lang="fr-FR" sz="1800" dirty="0">
                <a:solidFill>
                  <a:srgbClr val="000000"/>
                </a:solidFill>
                <a:effectLst/>
                <a:ea typeface="DejaVu Sans" panose="020B0603030804020204" pitchFamily="34" charset="0"/>
              </a:rPr>
              <a:t>est réalisée par cinq spoilers et deux ailerons sur chaque aile, le braquage maxi spoilers est de 35° et 25° pour les ailerons. Le dosage du braquage ailerons / spoilers est effectué par les calculateurs suivant l’ordre venant des manches, des périphériques et de la position manette speed </a:t>
            </a:r>
            <a:r>
              <a:rPr lang="fr-FR" sz="1800" dirty="0" err="1">
                <a:solidFill>
                  <a:srgbClr val="000000"/>
                </a:solidFill>
                <a:effectLst/>
                <a:ea typeface="DejaVu Sans" panose="020B0603030804020204" pitchFamily="34" charset="0"/>
              </a:rPr>
              <a:t>brake</a:t>
            </a:r>
            <a:r>
              <a:rPr lang="fr-FR" sz="1800" dirty="0">
                <a:solidFill>
                  <a:srgbClr val="000000"/>
                </a:solidFill>
                <a:effectLst/>
                <a:ea typeface="DejaVu Sans" panose="020B0603030804020204" pitchFamily="34" charset="0"/>
              </a:rPr>
              <a:t> (fonction roulis prioritaire</a:t>
            </a:r>
            <a:endParaRPr lang="fr-FR" dirty="0"/>
          </a:p>
        </p:txBody>
      </p:sp>
      <p:sp>
        <p:nvSpPr>
          <p:cNvPr id="6" name="ZoneTexte 5">
            <a:extLst>
              <a:ext uri="{FF2B5EF4-FFF2-40B4-BE49-F238E27FC236}">
                <a16:creationId xmlns:a16="http://schemas.microsoft.com/office/drawing/2014/main" id="{01659E45-DE02-B1EB-E9BA-ED5ECE6157D0}"/>
              </a:ext>
            </a:extLst>
          </p:cNvPr>
          <p:cNvSpPr txBox="1"/>
          <p:nvPr/>
        </p:nvSpPr>
        <p:spPr>
          <a:xfrm>
            <a:off x="4998903" y="140332"/>
            <a:ext cx="173240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400"/>
              <a:tabLst>
                <a:tab pos="80581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SPOILERS</a:t>
            </a:r>
          </a:p>
        </p:txBody>
      </p:sp>
      <p:sp>
        <p:nvSpPr>
          <p:cNvPr id="7" name="ZoneTexte 6">
            <a:extLst>
              <a:ext uri="{FF2B5EF4-FFF2-40B4-BE49-F238E27FC236}">
                <a16:creationId xmlns:a16="http://schemas.microsoft.com/office/drawing/2014/main" id="{C02B9A41-6D55-F2AB-F963-D27457678232}"/>
              </a:ext>
            </a:extLst>
          </p:cNvPr>
          <p:cNvSpPr txBox="1"/>
          <p:nvPr/>
        </p:nvSpPr>
        <p:spPr>
          <a:xfrm>
            <a:off x="3979842" y="585282"/>
            <a:ext cx="450314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Exemples de réalisations: </a:t>
            </a:r>
            <a:r>
              <a:rPr lang="fr-FR" sz="1800" b="1" dirty="0">
                <a:effectLst/>
                <a:ea typeface="Times New Roman" panose="02020603050405020304" pitchFamily="18" charset="0"/>
              </a:rPr>
              <a:t>A330</a:t>
            </a:r>
            <a:endParaRPr lang="fr-FR" dirty="0"/>
          </a:p>
        </p:txBody>
      </p:sp>
      <p:pic>
        <p:nvPicPr>
          <p:cNvPr id="8" name="Espace réservé du contenu 4">
            <a:extLst>
              <a:ext uri="{FF2B5EF4-FFF2-40B4-BE49-F238E27FC236}">
                <a16:creationId xmlns:a16="http://schemas.microsoft.com/office/drawing/2014/main" id="{38C11000-254A-5F3C-F925-AD9BF6FF9E38}"/>
              </a:ext>
            </a:extLst>
          </p:cNvPr>
          <p:cNvPicPr>
            <a:picLocks noGrp="1" noChangeAspect="1"/>
          </p:cNvPicPr>
          <p:nvPr>
            <p:ph idx="1"/>
          </p:nvPr>
        </p:nvPicPr>
        <p:blipFill>
          <a:blip r:embed="rId2"/>
          <a:stretch>
            <a:fillRect/>
          </a:stretch>
        </p:blipFill>
        <p:spPr>
          <a:xfrm>
            <a:off x="6345716" y="1074799"/>
            <a:ext cx="5603115" cy="5716578"/>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552781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34965017-AB37-2FD6-7E61-12DA69C222D1}"/>
              </a:ext>
            </a:extLst>
          </p:cNvPr>
          <p:cNvSpPr txBox="1"/>
          <p:nvPr/>
        </p:nvSpPr>
        <p:spPr>
          <a:xfrm>
            <a:off x="2542142" y="464059"/>
            <a:ext cx="302137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ea typeface="DejaVu Sans" panose="020B0603030804020204" pitchFamily="34" charset="0"/>
              </a:rPr>
              <a:t>Servocommande irréversible</a:t>
            </a:r>
            <a:endParaRPr lang="fr-FR" dirty="0"/>
          </a:p>
        </p:txBody>
      </p:sp>
      <p:sp>
        <p:nvSpPr>
          <p:cNvPr id="9" name="ZoneTexte 8">
            <a:extLst>
              <a:ext uri="{FF2B5EF4-FFF2-40B4-BE49-F238E27FC236}">
                <a16:creationId xmlns:a16="http://schemas.microsoft.com/office/drawing/2014/main" id="{6DC65CD2-85F6-C843-57EF-56C08800B3DC}"/>
              </a:ext>
            </a:extLst>
          </p:cNvPr>
          <p:cNvSpPr txBox="1"/>
          <p:nvPr/>
        </p:nvSpPr>
        <p:spPr>
          <a:xfrm>
            <a:off x="3180661" y="64443"/>
            <a:ext cx="58306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spcBef>
                <a:spcPts val="1200"/>
              </a:spcBef>
              <a:buSzPts val="1600"/>
            </a:pPr>
            <a:r>
              <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PRIMAIRES: </a:t>
            </a:r>
            <a:r>
              <a:rPr lang="fr-FR" sz="1800" u="none" strike="noStrike" spc="0" dirty="0">
                <a:effectLst/>
                <a:ea typeface="Times New Roman" panose="02020603050405020304" pitchFamily="18" charset="0"/>
                <a:cs typeface="Times New Roman" panose="02020603050405020304" pitchFamily="18" charset="0"/>
              </a:rPr>
              <a:t>LES SERVOCOMMANDES</a:t>
            </a:r>
            <a:endPar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0" name="ZoneTexte 9">
            <a:extLst>
              <a:ext uri="{FF2B5EF4-FFF2-40B4-BE49-F238E27FC236}">
                <a16:creationId xmlns:a16="http://schemas.microsoft.com/office/drawing/2014/main" id="{79AED039-754A-1451-D213-C4DB9A72F008}"/>
              </a:ext>
            </a:extLst>
          </p:cNvPr>
          <p:cNvSpPr txBox="1"/>
          <p:nvPr/>
        </p:nvSpPr>
        <p:spPr>
          <a:xfrm>
            <a:off x="5694803" y="481595"/>
            <a:ext cx="33165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Servocommande à corps fixe </a:t>
            </a:r>
          </a:p>
        </p:txBody>
      </p:sp>
      <p:sp>
        <p:nvSpPr>
          <p:cNvPr id="12" name="ZoneTexte 11">
            <a:extLst>
              <a:ext uri="{FF2B5EF4-FFF2-40B4-BE49-F238E27FC236}">
                <a16:creationId xmlns:a16="http://schemas.microsoft.com/office/drawing/2014/main" id="{AE0BBE13-EDD7-625E-8AFA-ADAE10D99A69}"/>
              </a:ext>
            </a:extLst>
          </p:cNvPr>
          <p:cNvSpPr txBox="1"/>
          <p:nvPr/>
        </p:nvSpPr>
        <p:spPr>
          <a:xfrm>
            <a:off x="402664" y="4026853"/>
            <a:ext cx="11242165" cy="206979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Le signal de commande (signal d’entrée) déplace le point A. </a:t>
            </a:r>
            <a:endParaRPr lang="fr-FR" sz="1800" dirty="0" smtClean="0">
              <a:solidFill>
                <a:srgbClr val="000000"/>
              </a:solidFill>
              <a:effectLst/>
              <a:ea typeface="DejaVu Sans" panose="020B0603030804020204" pitchFamily="34" charset="0"/>
            </a:endParaRPr>
          </a:p>
          <a:p>
            <a:pPr marL="285750" indent="-285750">
              <a:buFont typeface="Arial" panose="020B0604020202020204" pitchFamily="34" charset="0"/>
              <a:buChar char="•"/>
            </a:pPr>
            <a:r>
              <a:rPr lang="fr-FR" sz="1800" dirty="0" smtClean="0">
                <a:solidFill>
                  <a:srgbClr val="000000"/>
                </a:solidFill>
                <a:effectLst/>
                <a:ea typeface="DejaVu Sans" panose="020B0603030804020204" pitchFamily="34" charset="0"/>
              </a:rPr>
              <a:t>Le </a:t>
            </a:r>
            <a:r>
              <a:rPr lang="fr-FR" sz="1800" dirty="0">
                <a:solidFill>
                  <a:srgbClr val="000000"/>
                </a:solidFill>
                <a:effectLst/>
                <a:ea typeface="DejaVu Sans" panose="020B0603030804020204" pitchFamily="34" charset="0"/>
              </a:rPr>
              <a:t>point B étant fixe</a:t>
            </a:r>
            <a:r>
              <a:rPr lang="fr-FR" dirty="0">
                <a:solidFill>
                  <a:srgbClr val="000000"/>
                </a:solidFill>
                <a:ea typeface="DejaVu Sans" panose="020B0603030804020204" pitchFamily="34" charset="0"/>
              </a:rPr>
              <a:t>;</a:t>
            </a:r>
            <a:endParaRPr lang="fr-FR" sz="1800" dirty="0">
              <a:solidFill>
                <a:srgbClr val="000000"/>
              </a:solidFill>
              <a:effectLst/>
              <a:ea typeface="DejaVu Sans" panose="020B0603030804020204" pitchFamily="34" charset="0"/>
            </a:endParaRP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le levier d’asservissement tourne autour de B </a:t>
            </a:r>
            <a:endParaRPr lang="fr-FR" sz="1800" dirty="0" smtClean="0">
              <a:solidFill>
                <a:srgbClr val="000000"/>
              </a:solidFill>
              <a:effectLst/>
              <a:ea typeface="DejaVu Sans" panose="020B0603030804020204" pitchFamily="34" charset="0"/>
            </a:endParaRPr>
          </a:p>
          <a:p>
            <a:pPr marL="285750" indent="-285750">
              <a:buFont typeface="Arial" panose="020B0604020202020204" pitchFamily="34" charset="0"/>
              <a:buChar char="•"/>
            </a:pPr>
            <a:r>
              <a:rPr lang="fr-FR" sz="1800" dirty="0" smtClean="0">
                <a:solidFill>
                  <a:srgbClr val="000000"/>
                </a:solidFill>
                <a:effectLst/>
                <a:ea typeface="DejaVu Sans" panose="020B0603030804020204" pitchFamily="34" charset="0"/>
              </a:rPr>
              <a:t>le </a:t>
            </a:r>
            <a:r>
              <a:rPr lang="fr-FR" sz="1800" dirty="0">
                <a:solidFill>
                  <a:srgbClr val="000000"/>
                </a:solidFill>
                <a:effectLst/>
                <a:ea typeface="DejaVu Sans" panose="020B0603030804020204" pitchFamily="34" charset="0"/>
              </a:rPr>
              <a:t>déplacement du point O entraîne le tiroir distributeur </a:t>
            </a:r>
          </a:p>
          <a:p>
            <a:pPr marL="285750" indent="-285750">
              <a:buFont typeface="Arial" panose="020B0604020202020204" pitchFamily="34" charset="0"/>
              <a:buChar char="•"/>
            </a:pPr>
            <a:r>
              <a:rPr lang="fr-FR" dirty="0">
                <a:solidFill>
                  <a:srgbClr val="000000"/>
                </a:solidFill>
                <a:ea typeface="DejaVu Sans" panose="020B0603030804020204" pitchFamily="34" charset="0"/>
              </a:rPr>
              <a:t>a</a:t>
            </a:r>
            <a:r>
              <a:rPr lang="fr-FR" sz="1800" dirty="0" smtClean="0">
                <a:solidFill>
                  <a:srgbClr val="000000"/>
                </a:solidFill>
                <a:effectLst/>
                <a:ea typeface="DejaVu Sans" panose="020B0603030804020204" pitchFamily="34" charset="0"/>
              </a:rPr>
              <a:t>limentation </a:t>
            </a:r>
            <a:r>
              <a:rPr lang="fr-FR" sz="1800" dirty="0">
                <a:solidFill>
                  <a:srgbClr val="000000"/>
                </a:solidFill>
                <a:effectLst/>
                <a:ea typeface="DejaVu Sans" panose="020B0603030804020204" pitchFamily="34" charset="0"/>
              </a:rPr>
              <a:t>en pression de l’une des chambres du vérin, </a:t>
            </a:r>
            <a:endParaRPr lang="fr-FR" sz="1800" dirty="0" smtClean="0">
              <a:solidFill>
                <a:srgbClr val="000000"/>
              </a:solidFill>
              <a:effectLst/>
              <a:ea typeface="DejaVu Sans" panose="020B0603030804020204" pitchFamily="34" charset="0"/>
            </a:endParaRPr>
          </a:p>
          <a:p>
            <a:pPr marL="285750" indent="-285750">
              <a:buFont typeface="Arial" panose="020B0604020202020204" pitchFamily="34" charset="0"/>
              <a:buChar char="•"/>
            </a:pPr>
            <a:r>
              <a:rPr lang="fr-FR" sz="1800" dirty="0" smtClean="0">
                <a:solidFill>
                  <a:srgbClr val="000000"/>
                </a:solidFill>
                <a:effectLst/>
                <a:ea typeface="DejaVu Sans" panose="020B0603030804020204" pitchFamily="34" charset="0"/>
              </a:rPr>
              <a:t>l’autre </a:t>
            </a:r>
            <a:r>
              <a:rPr lang="fr-FR" sz="1800" dirty="0">
                <a:solidFill>
                  <a:srgbClr val="000000"/>
                </a:solidFill>
                <a:effectLst/>
                <a:ea typeface="DejaVu Sans" panose="020B0603030804020204" pitchFamily="34" charset="0"/>
              </a:rPr>
              <a:t>chambre étant mise au retour</a:t>
            </a:r>
          </a:p>
          <a:p>
            <a:pPr marL="285750" indent="-285750" algn="just">
              <a:spcBef>
                <a:spcPts val="300"/>
              </a:spcBef>
              <a:spcAft>
                <a:spcPts val="0"/>
              </a:spcAft>
              <a:buFont typeface="Arial" panose="020B0604020202020204" pitchFamily="34" charset="0"/>
              <a:buChar char="•"/>
            </a:pPr>
            <a:r>
              <a:rPr lang="fr-FR" sz="1800" dirty="0">
                <a:effectLst/>
                <a:ea typeface="Times New Roman" panose="02020603050405020304" pitchFamily="18" charset="0"/>
              </a:rPr>
              <a:t>Le signal de commande n’évolue </a:t>
            </a:r>
            <a:r>
              <a:rPr lang="fr-FR" sz="1800" dirty="0" smtClean="0">
                <a:effectLst/>
                <a:ea typeface="Times New Roman" panose="02020603050405020304" pitchFamily="18" charset="0"/>
              </a:rPr>
              <a:t>plus: point </a:t>
            </a:r>
            <a:r>
              <a:rPr lang="fr-FR" sz="1800" dirty="0">
                <a:effectLst/>
                <a:ea typeface="Times New Roman" panose="02020603050405020304" pitchFamily="18" charset="0"/>
              </a:rPr>
              <a:t>A est fixe. </a:t>
            </a:r>
          </a:p>
        </p:txBody>
      </p:sp>
      <p:pic>
        <p:nvPicPr>
          <p:cNvPr id="3"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23746" y="1044430"/>
            <a:ext cx="5487166" cy="2896004"/>
          </a:xfr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824" y="1044430"/>
            <a:ext cx="5183695" cy="2896771"/>
          </a:xfrm>
          <a:prstGeom prst="rect">
            <a:avLst/>
          </a:prstGeom>
        </p:spPr>
      </p:pic>
    </p:spTree>
    <p:extLst>
      <p:ext uri="{BB962C8B-B14F-4D97-AF65-F5344CB8AC3E}">
        <p14:creationId xmlns:p14="http://schemas.microsoft.com/office/powerpoint/2010/main" val="258683984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B6B1D3D5-457F-3D5F-842A-00E4DF87D936}"/>
              </a:ext>
            </a:extLst>
          </p:cNvPr>
          <p:cNvSpPr txBox="1"/>
          <p:nvPr/>
        </p:nvSpPr>
        <p:spPr>
          <a:xfrm>
            <a:off x="4998903" y="140332"/>
            <a:ext cx="173240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400"/>
              <a:tabLst>
                <a:tab pos="80581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SPOILERS</a:t>
            </a:r>
          </a:p>
        </p:txBody>
      </p:sp>
      <p:sp>
        <p:nvSpPr>
          <p:cNvPr id="8" name="ZoneTexte 7">
            <a:extLst>
              <a:ext uri="{FF2B5EF4-FFF2-40B4-BE49-F238E27FC236}">
                <a16:creationId xmlns:a16="http://schemas.microsoft.com/office/drawing/2014/main" id="{72E6126C-1D50-2EFA-A0F0-4D3F991FA2D4}"/>
              </a:ext>
            </a:extLst>
          </p:cNvPr>
          <p:cNvSpPr txBox="1"/>
          <p:nvPr/>
        </p:nvSpPr>
        <p:spPr>
          <a:xfrm>
            <a:off x="3979842" y="585282"/>
            <a:ext cx="450314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Exemples de réalisations: </a:t>
            </a:r>
            <a:r>
              <a:rPr lang="fr-FR" sz="1800" b="1" dirty="0">
                <a:effectLst/>
                <a:ea typeface="Times New Roman" panose="02020603050405020304" pitchFamily="18" charset="0"/>
              </a:rPr>
              <a:t>A330</a:t>
            </a:r>
            <a:endParaRPr lang="fr-FR" dirty="0"/>
          </a:p>
        </p:txBody>
      </p:sp>
      <p:sp>
        <p:nvSpPr>
          <p:cNvPr id="9" name="ZoneTexte 8">
            <a:extLst>
              <a:ext uri="{FF2B5EF4-FFF2-40B4-BE49-F238E27FC236}">
                <a16:creationId xmlns:a16="http://schemas.microsoft.com/office/drawing/2014/main" id="{121F2D25-07A5-856D-ABB9-3E4E894E6FCD}"/>
              </a:ext>
            </a:extLst>
          </p:cNvPr>
          <p:cNvSpPr txBox="1"/>
          <p:nvPr/>
        </p:nvSpPr>
        <p:spPr>
          <a:xfrm>
            <a:off x="52105" y="1389532"/>
            <a:ext cx="6591066" cy="424731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b="1" spc="0" dirty="0">
                <a:solidFill>
                  <a:srgbClr val="000000"/>
                </a:solidFill>
                <a:effectLst/>
                <a:ea typeface="Times New Roman" panose="02020603050405020304" pitchFamily="18" charset="0"/>
                <a:cs typeface="Times New Roman" panose="02020603050405020304" pitchFamily="18" charset="0"/>
              </a:rPr>
              <a:t>La fonction </a:t>
            </a:r>
            <a:r>
              <a:rPr lang="fr-FR" sz="1800" b="1" spc="0" dirty="0" err="1">
                <a:solidFill>
                  <a:srgbClr val="000000"/>
                </a:solidFill>
                <a:effectLst/>
                <a:ea typeface="Times New Roman" panose="02020603050405020304" pitchFamily="18" charset="0"/>
                <a:cs typeface="Times New Roman" panose="02020603050405020304" pitchFamily="18" charset="0"/>
              </a:rPr>
              <a:t>hyposustentation</a:t>
            </a:r>
            <a:r>
              <a:rPr lang="fr-FR" sz="1800" b="1" spc="0" dirty="0">
                <a:solidFill>
                  <a:srgbClr val="000000"/>
                </a:solidFill>
                <a:effectLst/>
                <a:ea typeface="Times New Roman" panose="02020603050405020304" pitchFamily="18" charset="0"/>
                <a:cs typeface="Times New Roman" panose="02020603050405020304" pitchFamily="18" charset="0"/>
              </a:rPr>
              <a:t> (</a:t>
            </a:r>
            <a:r>
              <a:rPr lang="fr-FR" sz="1800" b="1" spc="0" dirty="0" err="1">
                <a:solidFill>
                  <a:srgbClr val="000000"/>
                </a:solidFill>
                <a:effectLst/>
                <a:ea typeface="Times New Roman" panose="02020603050405020304" pitchFamily="18" charset="0"/>
                <a:cs typeface="Times New Roman" panose="02020603050405020304" pitchFamily="18" charset="0"/>
              </a:rPr>
              <a:t>ground</a:t>
            </a:r>
            <a:r>
              <a:rPr lang="fr-FR" sz="1800" b="1" spc="0" dirty="0">
                <a:solidFill>
                  <a:srgbClr val="000000"/>
                </a:solidFill>
                <a:effectLst/>
                <a:ea typeface="Times New Roman" panose="02020603050405020304" pitchFamily="18" charset="0"/>
                <a:cs typeface="Times New Roman" panose="02020603050405020304" pitchFamily="18" charset="0"/>
              </a:rPr>
              <a:t> spoilers) </a:t>
            </a:r>
            <a:r>
              <a:rPr lang="fr-FR" sz="1800" dirty="0">
                <a:effectLst/>
                <a:ea typeface="Times New Roman" panose="02020603050405020304" pitchFamily="18" charset="0"/>
              </a:rPr>
              <a:t>est réalisée par l’ensemble des spoilers (12) et activée par la manette « SPEED BRAKE » tirée, en position « ARME ».</a:t>
            </a:r>
          </a:p>
          <a:p>
            <a:r>
              <a:rPr lang="fr-FR" sz="1800" dirty="0">
                <a:solidFill>
                  <a:srgbClr val="000000"/>
                </a:solidFill>
                <a:effectLst/>
                <a:ea typeface="DejaVu Sans" panose="020B0603030804020204" pitchFamily="34" charset="0"/>
              </a:rPr>
              <a:t>La sortie est automatique à l’impact des deux trains principaux ou en arrêt décollage (vitesse &gt; 72 kt) si les conditions sont requises :</a:t>
            </a:r>
          </a:p>
          <a:p>
            <a:pPr indent="-317500" algn="just"/>
            <a:r>
              <a:rPr lang="fr-FR" sz="1800" dirty="0">
                <a:effectLst/>
                <a:latin typeface="Times New Roman" panose="02020603050405020304" pitchFamily="18" charset="0"/>
                <a:ea typeface="Times New Roman" panose="02020603050405020304" pitchFamily="18" charset="0"/>
              </a:rPr>
              <a:t>Le braquage des spoilers est de :</a:t>
            </a:r>
          </a:p>
          <a:p>
            <a:pPr marL="342900" lvl="0" indent="-342900" algn="just">
              <a:buClr>
                <a:srgbClr val="000000"/>
              </a:buClr>
              <a:buSzPts val="1200"/>
              <a:buFont typeface="Arial" panose="020B0604020202020204" pitchFamily="34" charset="0"/>
              <a:buChar char="•"/>
              <a:tabLst>
                <a:tab pos="269875" algn="l"/>
              </a:tabLst>
            </a:pPr>
            <a:r>
              <a:rPr lang="fr-FR" sz="1800"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35° pour les n° 1 ;</a:t>
            </a:r>
          </a:p>
          <a:p>
            <a:pPr marL="342900" lvl="0" indent="-342900" algn="just">
              <a:buClr>
                <a:srgbClr val="000000"/>
              </a:buClr>
              <a:buSzPts val="1200"/>
              <a:buFont typeface="Arial" panose="020B0604020202020204" pitchFamily="34" charset="0"/>
              <a:buChar char="•"/>
              <a:tabLst>
                <a:tab pos="269875" algn="l"/>
              </a:tabLst>
            </a:pPr>
            <a:r>
              <a:rPr lang="fr-FR" sz="1800"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50° pour les autres-.</a:t>
            </a:r>
          </a:p>
          <a:p>
            <a:pPr indent="-317500" algn="just"/>
            <a:r>
              <a:rPr lang="fr-FR" sz="1800" dirty="0">
                <a:effectLst/>
                <a:latin typeface="Times New Roman" panose="02020603050405020304" pitchFamily="18" charset="0"/>
                <a:ea typeface="Times New Roman" panose="02020603050405020304" pitchFamily="18" charset="0"/>
              </a:rPr>
              <a:t>La condition vitesse roues est inhibée après la transition SOL -» VOL. </a:t>
            </a:r>
          </a:p>
          <a:p>
            <a:pPr indent="-317500" algn="just"/>
            <a:r>
              <a:rPr lang="fr-FR" sz="1800" dirty="0">
                <a:effectLst/>
                <a:latin typeface="Times New Roman" panose="02020603050405020304" pitchFamily="18" charset="0"/>
                <a:ea typeface="Times New Roman" panose="02020603050405020304" pitchFamily="18" charset="0"/>
              </a:rPr>
              <a:t>Cette condition est réarmée lorsque les roues sont arrêtées.</a:t>
            </a:r>
          </a:p>
          <a:p>
            <a:pPr indent="-317500" algn="just"/>
            <a:r>
              <a:rPr lang="fr-FR" sz="1800" dirty="0">
                <a:effectLst/>
                <a:latin typeface="Times New Roman" panose="02020603050405020304" pitchFamily="18" charset="0"/>
                <a:ea typeface="Times New Roman" panose="02020603050405020304" pitchFamily="18" charset="0"/>
              </a:rPr>
              <a:t>En conséquence, lors d’un rebond de l’avion :</a:t>
            </a:r>
          </a:p>
          <a:p>
            <a:pPr marL="285750" lvl="0" indent="-285750" algn="just">
              <a:buClr>
                <a:srgbClr val="000000"/>
              </a:buClr>
              <a:buSzPts val="1200"/>
              <a:buFont typeface="Arial" panose="020B0604020202020204" pitchFamily="34" charset="0"/>
              <a:buChar char="•"/>
              <a:tabLst>
                <a:tab pos="269875" algn="l"/>
              </a:tabLst>
            </a:pPr>
            <a:r>
              <a:rPr lang="fr-FR" sz="1800"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les spoilers restent sortis avec les manettes de poussée au ralenti ;</a:t>
            </a:r>
          </a:p>
          <a:p>
            <a:pPr marL="285750" indent="-285750">
              <a:buFont typeface="Arial" panose="020B0604020202020204" pitchFamily="34" charset="0"/>
              <a:buChar char="•"/>
            </a:pPr>
            <a:r>
              <a:rPr lang="fr-FR" dirty="0">
                <a:latin typeface="Times New Roman" panose="02020603050405020304" pitchFamily="18" charset="0"/>
              </a:rPr>
              <a:t>les spoilers rentrent si les manettes quittent le ralenti (remise de gaz) et sortent de nouveau à l’impact suivant</a:t>
            </a:r>
          </a:p>
        </p:txBody>
      </p:sp>
      <p:pic>
        <p:nvPicPr>
          <p:cNvPr id="10" name="Espace réservé du contenu 4">
            <a:extLst>
              <a:ext uri="{FF2B5EF4-FFF2-40B4-BE49-F238E27FC236}">
                <a16:creationId xmlns:a16="http://schemas.microsoft.com/office/drawing/2014/main" id="{44C69B3D-62BF-893E-751E-C329476F2786}"/>
              </a:ext>
            </a:extLst>
          </p:cNvPr>
          <p:cNvPicPr>
            <a:picLocks noGrp="1" noChangeAspect="1"/>
          </p:cNvPicPr>
          <p:nvPr>
            <p:ph idx="1"/>
          </p:nvPr>
        </p:nvPicPr>
        <p:blipFill>
          <a:blip r:embed="rId2"/>
          <a:stretch>
            <a:fillRect/>
          </a:stretch>
        </p:blipFill>
        <p:spPr>
          <a:xfrm>
            <a:off x="6731305" y="1395967"/>
            <a:ext cx="5408590" cy="4351338"/>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42435170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EEAAC678-6AD2-67D9-1F67-7A81E667351F}"/>
              </a:ext>
            </a:extLst>
          </p:cNvPr>
          <p:cNvPicPr>
            <a:picLocks noGrp="1" noChangeAspect="1"/>
          </p:cNvPicPr>
          <p:nvPr>
            <p:ph idx="1"/>
          </p:nvPr>
        </p:nvPicPr>
        <p:blipFill>
          <a:blip r:embed="rId2"/>
          <a:stretch>
            <a:fillRect/>
          </a:stretch>
        </p:blipFill>
        <p:spPr>
          <a:xfrm>
            <a:off x="2673871" y="525634"/>
            <a:ext cx="6844258" cy="3715860"/>
          </a:xfrm>
        </p:spPr>
      </p:pic>
      <p:sp>
        <p:nvSpPr>
          <p:cNvPr id="8" name="ZoneTexte 7">
            <a:extLst>
              <a:ext uri="{FF2B5EF4-FFF2-40B4-BE49-F238E27FC236}">
                <a16:creationId xmlns:a16="http://schemas.microsoft.com/office/drawing/2014/main" id="{AC9771E1-C001-7081-2C63-1DCD2B3DA14C}"/>
              </a:ext>
            </a:extLst>
          </p:cNvPr>
          <p:cNvSpPr txBox="1"/>
          <p:nvPr/>
        </p:nvSpPr>
        <p:spPr>
          <a:xfrm>
            <a:off x="319489" y="4474627"/>
            <a:ext cx="11872511"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Les flaperons sont des dispositifs qui sont situés sur le bord de fuite de l’aile et qui permettent de conjuguer les fonctions roulis et hypersustentation.</a:t>
            </a:r>
          </a:p>
          <a:p>
            <a:pPr marL="285750" indent="-285750">
              <a:buFont typeface="Arial" panose="020B0604020202020204" pitchFamily="34" charset="0"/>
              <a:buChar char="•"/>
            </a:pPr>
            <a:r>
              <a:rPr lang="fr-FR" dirty="0"/>
              <a:t>En utilisation normale basse et haute vitesses ils assurent avec les ailerons et les spoilers le contrôle du roulis.</a:t>
            </a:r>
          </a:p>
          <a:p>
            <a:pPr marL="285750" indent="-285750">
              <a:buFont typeface="Arial" panose="020B0604020202020204" pitchFamily="34" charset="0"/>
              <a:buChar char="•"/>
            </a:pPr>
            <a:r>
              <a:rPr lang="fr-FR" dirty="0"/>
              <a:t>En configuration </a:t>
            </a:r>
            <a:r>
              <a:rPr lang="fr-FR" dirty="0" err="1"/>
              <a:t>hypersustentée</a:t>
            </a:r>
            <a:r>
              <a:rPr lang="fr-FR" dirty="0"/>
              <a:t>, leur braquage (inférieur à celui des volets) permet néanmoins d’augmenter la portance de l’aile.</a:t>
            </a:r>
          </a:p>
          <a:p>
            <a:pPr marL="285750" indent="-285750">
              <a:buFont typeface="Arial" panose="020B0604020202020204" pitchFamily="34" charset="0"/>
              <a:buChar char="•"/>
            </a:pPr>
            <a:r>
              <a:rPr lang="fr-FR" dirty="0"/>
              <a:t>Utilisés généralement en Contrôle Actif Généralisé (CAG), si l’avion est équipé de commandes de vol électriques, ils permettent de réduire considérablement les moments fléchissant à l’emplanture en répartissant la portance en envergure par des braquages précis et rapides.</a:t>
            </a:r>
          </a:p>
        </p:txBody>
      </p:sp>
      <p:sp>
        <p:nvSpPr>
          <p:cNvPr id="6" name="ZoneTexte 5">
            <a:extLst>
              <a:ext uri="{FF2B5EF4-FFF2-40B4-BE49-F238E27FC236}">
                <a16:creationId xmlns:a16="http://schemas.microsoft.com/office/drawing/2014/main" id="{7CC78DE3-CF2D-A60E-C221-A0A07D219BF1}"/>
              </a:ext>
            </a:extLst>
          </p:cNvPr>
          <p:cNvSpPr txBox="1"/>
          <p:nvPr/>
        </p:nvSpPr>
        <p:spPr>
          <a:xfrm>
            <a:off x="5098055" y="75049"/>
            <a:ext cx="150104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FLAPERONS</a:t>
            </a:r>
          </a:p>
        </p:txBody>
      </p:sp>
    </p:spTree>
    <p:extLst>
      <p:ext uri="{BB962C8B-B14F-4D97-AF65-F5344CB8AC3E}">
        <p14:creationId xmlns:p14="http://schemas.microsoft.com/office/powerpoint/2010/main" val="10276130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EEAAC678-6AD2-67D9-1F67-7A81E667351F}"/>
              </a:ext>
            </a:extLst>
          </p:cNvPr>
          <p:cNvPicPr>
            <a:picLocks noGrp="1" noChangeAspect="1"/>
          </p:cNvPicPr>
          <p:nvPr>
            <p:ph idx="1"/>
          </p:nvPr>
        </p:nvPicPr>
        <p:blipFill>
          <a:blip r:embed="rId2"/>
          <a:stretch>
            <a:fillRect/>
          </a:stretch>
        </p:blipFill>
        <p:spPr>
          <a:xfrm>
            <a:off x="2299771" y="598358"/>
            <a:ext cx="6844258" cy="4351338"/>
          </a:xfr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7CC78DE3-CF2D-A60E-C221-A0A07D219BF1}"/>
              </a:ext>
            </a:extLst>
          </p:cNvPr>
          <p:cNvSpPr txBox="1"/>
          <p:nvPr/>
        </p:nvSpPr>
        <p:spPr>
          <a:xfrm>
            <a:off x="5098055" y="75049"/>
            <a:ext cx="150104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FLAPERONS</a:t>
            </a:r>
          </a:p>
        </p:txBody>
      </p:sp>
      <p:sp>
        <p:nvSpPr>
          <p:cNvPr id="10" name="ZoneTexte 9">
            <a:extLst>
              <a:ext uri="{FF2B5EF4-FFF2-40B4-BE49-F238E27FC236}">
                <a16:creationId xmlns:a16="http://schemas.microsoft.com/office/drawing/2014/main" id="{1BF0245A-A464-EB06-8954-F5159D4BF9C9}"/>
              </a:ext>
            </a:extLst>
          </p:cNvPr>
          <p:cNvSpPr txBox="1"/>
          <p:nvPr/>
        </p:nvSpPr>
        <p:spPr>
          <a:xfrm>
            <a:off x="231355" y="5103674"/>
            <a:ext cx="11843132"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Si l’avion subit une brusque rafale verticale l’incidence augmente, et plus l’allongement de l’aile est grand, plus les moments </a:t>
            </a:r>
            <a:r>
              <a:rPr lang="fr-FR" dirty="0" err="1"/>
              <a:t>fléchissants</a:t>
            </a:r>
            <a:r>
              <a:rPr lang="fr-FR" dirty="0"/>
              <a:t> seront importants. Le remède consiste à braquer le flaperon externe vers le haut (diminution de portance) et le flaperon interne vers le bas (augmentation de portance) afin de transférer la charge globale de l’aile consécutive au facteur de charge instantané, vers l’aile centrale.</a:t>
            </a:r>
          </a:p>
          <a:p>
            <a:pPr marL="285750" indent="-285750">
              <a:buFont typeface="Arial" panose="020B0604020202020204" pitchFamily="34" charset="0"/>
              <a:buChar char="•"/>
            </a:pPr>
            <a:r>
              <a:rPr lang="fr-FR" dirty="0"/>
              <a:t>De plus, les spoilers externes pourront dans ce cas précis être utilisés en synchronisation avec les flaperons pour alléger les bouts d’aile.</a:t>
            </a:r>
          </a:p>
        </p:txBody>
      </p:sp>
    </p:spTree>
    <p:extLst>
      <p:ext uri="{BB962C8B-B14F-4D97-AF65-F5344CB8AC3E}">
        <p14:creationId xmlns:p14="http://schemas.microsoft.com/office/powerpoint/2010/main" val="38735793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2ECE0A-8B54-79C4-178A-320B6CB1D02A}"/>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C30B0A46-7B3E-5E81-F26C-ACAA80641A9E}"/>
              </a:ext>
            </a:extLst>
          </p:cNvPr>
          <p:cNvPicPr>
            <a:picLocks noGrp="1" noChangeAspect="1"/>
          </p:cNvPicPr>
          <p:nvPr>
            <p:ph idx="1"/>
          </p:nvPr>
        </p:nvPicPr>
        <p:blipFill>
          <a:blip r:embed="rId2"/>
          <a:stretch>
            <a:fillRect/>
          </a:stretch>
        </p:blipFill>
        <p:spPr>
          <a:xfrm>
            <a:off x="3602516" y="505659"/>
            <a:ext cx="4293375" cy="6817059"/>
          </a:xfrm>
        </p:spPr>
      </p:pic>
    </p:spTree>
    <p:extLst>
      <p:ext uri="{BB962C8B-B14F-4D97-AF65-F5344CB8AC3E}">
        <p14:creationId xmlns:p14="http://schemas.microsoft.com/office/powerpoint/2010/main" val="41316941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B2EA36-594C-5674-8E5C-F9A86CCE9ABA}"/>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6B9FB19A-945C-4810-5DF2-8AC8AF5F20C8}"/>
              </a:ext>
            </a:extLst>
          </p:cNvPr>
          <p:cNvSpPr>
            <a:spLocks noGrp="1"/>
          </p:cNvSpPr>
          <p:nvPr>
            <p:ph idx="1"/>
          </p:nvPr>
        </p:nvSpPr>
        <p:spPr/>
        <p:txBody>
          <a:bodyPr/>
          <a:lstStyle/>
          <a:p>
            <a:endParaRPr lang="fr-FR"/>
          </a:p>
        </p:txBody>
      </p:sp>
      <p:sp>
        <p:nvSpPr>
          <p:cNvPr id="7" name="ZoneTexte 6">
            <a:extLst>
              <a:ext uri="{FF2B5EF4-FFF2-40B4-BE49-F238E27FC236}">
                <a16:creationId xmlns:a16="http://schemas.microsoft.com/office/drawing/2014/main" id="{114086CE-2D06-88FA-13D9-C0E685DA7527}"/>
              </a:ext>
            </a:extLst>
          </p:cNvPr>
          <p:cNvSpPr txBox="1"/>
          <p:nvPr/>
        </p:nvSpPr>
        <p:spPr>
          <a:xfrm>
            <a:off x="749147" y="-2154390"/>
            <a:ext cx="10604653" cy="757130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B 777 FLIGHT CONTROL SUFACES</a:t>
            </a:r>
          </a:p>
          <a:p>
            <a:r>
              <a:rPr lang="fr-FR" dirty="0"/>
              <a:t>Le contrôle du tangage est assuré par :</a:t>
            </a:r>
          </a:p>
          <a:p>
            <a:r>
              <a:rPr lang="fr-FR" dirty="0"/>
              <a:t>-	2 </a:t>
            </a:r>
            <a:r>
              <a:rPr lang="fr-FR" dirty="0" err="1"/>
              <a:t>élévators</a:t>
            </a:r>
            <a:r>
              <a:rPr lang="fr-FR" dirty="0"/>
              <a:t>,</a:t>
            </a:r>
          </a:p>
          <a:p>
            <a:r>
              <a:rPr lang="fr-FR" dirty="0"/>
              <a:t>-	1PHR.</a:t>
            </a:r>
          </a:p>
          <a:p>
            <a:r>
              <a:rPr lang="fr-FR" dirty="0"/>
              <a:t>Le contrôle du roulis est assuré par :</a:t>
            </a:r>
          </a:p>
          <a:p>
            <a:r>
              <a:rPr lang="fr-FR" dirty="0"/>
              <a:t>2 flaperons,</a:t>
            </a:r>
          </a:p>
          <a:p>
            <a:r>
              <a:rPr lang="fr-FR" dirty="0"/>
              <a:t>2 ailerons,</a:t>
            </a:r>
          </a:p>
          <a:p>
            <a:r>
              <a:rPr lang="fr-FR" dirty="0"/>
              <a:t>14 spoilers.</a:t>
            </a:r>
          </a:p>
          <a:p>
            <a:r>
              <a:rPr lang="fr-FR" dirty="0"/>
              <a:t>Le contrôle du lacet est assuré par : une seule gouverne,</a:t>
            </a:r>
          </a:p>
          <a:p>
            <a:r>
              <a:rPr lang="fr-FR" dirty="0"/>
              <a:t>la partie basse de la gouverne de direction « </a:t>
            </a:r>
            <a:r>
              <a:rPr lang="fr-FR" dirty="0" err="1"/>
              <a:t>span</a:t>
            </a:r>
            <a:r>
              <a:rPr lang="fr-FR" dirty="0"/>
              <a:t> tab ».</a:t>
            </a:r>
          </a:p>
          <a:p>
            <a:r>
              <a:rPr lang="fr-FR" dirty="0"/>
              <a:t>Les 2 </a:t>
            </a:r>
            <a:r>
              <a:rPr lang="fr-FR" dirty="0" err="1"/>
              <a:t>élévators</a:t>
            </a:r>
            <a:r>
              <a:rPr lang="fr-FR" dirty="0"/>
              <a:t> et le PHR travaillent ensemble pour assurer le contrôle du tangage. Une description détaillée du « pitch control » est donnée dans une section séparée plus loin dans ce chapitre. Les « flaperons » sont situés entre les volets internes et externes sur les ailes.</a:t>
            </a:r>
          </a:p>
          <a:p>
            <a:r>
              <a:rPr lang="fr-FR" dirty="0"/>
              <a:t>Dans une utilisation normale, ils sont utilisés pour le roulis avec les volets rentrés ou sortis. Pour augmenter la portance, les « flaperons » sortent vers le bas dans une proportion moindre que les volets de bord de fuite.</a:t>
            </a:r>
          </a:p>
          <a:p>
            <a:r>
              <a:rPr lang="fr-FR" dirty="0"/>
              <a:t>Les ailerons sont situés à l’extérieur des volets externes de chaque aile.</a:t>
            </a:r>
          </a:p>
          <a:p>
            <a:r>
              <a:rPr lang="fr-FR" dirty="0"/>
              <a:t>Pour augmenter la portance, les ailerons sortent pour une position de volets de 5, 15 et 20 afin d’augmenter les performances de décollage.</a:t>
            </a:r>
          </a:p>
          <a:p>
            <a:r>
              <a:rPr lang="fr-FR" dirty="0"/>
              <a:t>Dans le mode normal, les ailerons et les spoilers 5 et 10 sont bloqués durant toute la phase de vol haute vitesse.</a:t>
            </a:r>
          </a:p>
          <a:p>
            <a:r>
              <a:rPr lang="fr-FR" dirty="0"/>
              <a:t>Les flaperons et le reste des spoilers assurent suffisamment le contrôle du roulis.</a:t>
            </a:r>
          </a:p>
          <a:p>
            <a:r>
              <a:rPr lang="fr-FR" dirty="0"/>
              <a:t>Pendant les phases de basses vitesses les flaperons augmentent le contrôle du roulis.</a:t>
            </a:r>
          </a:p>
          <a:p>
            <a:r>
              <a:rPr lang="fr-FR" dirty="0"/>
              <a:t>Le contrôle du lacet est assuré par une seule gouverne, laquelle est à peu près de la même taille que la dérive. Dans la partie basse de la gouverne a été monté un volet articulé (tab) qui dévie de son axe deux fois plus que la surface de la gouverne principale, pour assurer un contrôle additionnel du lacet. Pendant le décollage la gouverne devient aérodynamiquement efficace à peu près à partir de 60 kt.</a:t>
            </a:r>
          </a:p>
          <a:p>
            <a:r>
              <a:rPr lang="fr-FR" dirty="0"/>
              <a:t>Volets et becs assurent une augmentation de portance pour le TO, approche et atterrissage.</a:t>
            </a:r>
          </a:p>
          <a:p>
            <a:r>
              <a:rPr lang="fr-FR" dirty="0"/>
              <a:t>La sortie symétrique des spoilers est utilisée comme aérofreins</a:t>
            </a:r>
          </a:p>
        </p:txBody>
      </p:sp>
    </p:spTree>
    <p:extLst>
      <p:ext uri="{BB962C8B-B14F-4D97-AF65-F5344CB8AC3E}">
        <p14:creationId xmlns:p14="http://schemas.microsoft.com/office/powerpoint/2010/main" val="25341640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B060DBCA-BE6C-2F6F-6BE3-83232B91F38A}"/>
              </a:ext>
            </a:extLst>
          </p:cNvPr>
          <p:cNvPicPr>
            <a:picLocks noGrp="1" noChangeAspect="1"/>
          </p:cNvPicPr>
          <p:nvPr>
            <p:ph idx="1"/>
          </p:nvPr>
        </p:nvPicPr>
        <p:blipFill>
          <a:blip r:embed="rId2"/>
          <a:stretch>
            <a:fillRect/>
          </a:stretch>
        </p:blipFill>
        <p:spPr>
          <a:xfrm>
            <a:off x="4520716" y="1825625"/>
            <a:ext cx="3150567" cy="4351338"/>
          </a:xfrm>
        </p:spPr>
      </p:pic>
    </p:spTree>
    <p:extLst>
      <p:ext uri="{BB962C8B-B14F-4D97-AF65-F5344CB8AC3E}">
        <p14:creationId xmlns:p14="http://schemas.microsoft.com/office/powerpoint/2010/main" val="1302956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34965017-AB37-2FD6-7E61-12DA69C222D1}"/>
              </a:ext>
            </a:extLst>
          </p:cNvPr>
          <p:cNvSpPr txBox="1"/>
          <p:nvPr/>
        </p:nvSpPr>
        <p:spPr>
          <a:xfrm>
            <a:off x="2542142" y="464059"/>
            <a:ext cx="302137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ea typeface="DejaVu Sans" panose="020B0603030804020204" pitchFamily="34" charset="0"/>
              </a:rPr>
              <a:t>Servocommande irréversible</a:t>
            </a:r>
            <a:endParaRPr lang="fr-FR" dirty="0"/>
          </a:p>
        </p:txBody>
      </p:sp>
      <p:sp>
        <p:nvSpPr>
          <p:cNvPr id="9" name="ZoneTexte 8">
            <a:extLst>
              <a:ext uri="{FF2B5EF4-FFF2-40B4-BE49-F238E27FC236}">
                <a16:creationId xmlns:a16="http://schemas.microsoft.com/office/drawing/2014/main" id="{6DC65CD2-85F6-C843-57EF-56C08800B3DC}"/>
              </a:ext>
            </a:extLst>
          </p:cNvPr>
          <p:cNvSpPr txBox="1"/>
          <p:nvPr/>
        </p:nvSpPr>
        <p:spPr>
          <a:xfrm>
            <a:off x="3180661" y="64443"/>
            <a:ext cx="58306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spcBef>
                <a:spcPts val="1200"/>
              </a:spcBef>
              <a:buSzPts val="1600"/>
            </a:pPr>
            <a:r>
              <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PRIMAIRES: </a:t>
            </a:r>
            <a:r>
              <a:rPr lang="fr-FR" sz="1800" u="none" strike="noStrike" spc="0" dirty="0">
                <a:effectLst/>
                <a:ea typeface="Times New Roman" panose="02020603050405020304" pitchFamily="18" charset="0"/>
                <a:cs typeface="Times New Roman" panose="02020603050405020304" pitchFamily="18" charset="0"/>
              </a:rPr>
              <a:t>LES SERVOCOMMANDES</a:t>
            </a:r>
            <a:endPar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0" name="ZoneTexte 9">
            <a:extLst>
              <a:ext uri="{FF2B5EF4-FFF2-40B4-BE49-F238E27FC236}">
                <a16:creationId xmlns:a16="http://schemas.microsoft.com/office/drawing/2014/main" id="{79AED039-754A-1451-D213-C4DB9A72F008}"/>
              </a:ext>
            </a:extLst>
          </p:cNvPr>
          <p:cNvSpPr txBox="1"/>
          <p:nvPr/>
        </p:nvSpPr>
        <p:spPr>
          <a:xfrm>
            <a:off x="5694803" y="481595"/>
            <a:ext cx="33165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Servocommande à corps fixe </a:t>
            </a:r>
          </a:p>
        </p:txBody>
      </p:sp>
      <p:sp>
        <p:nvSpPr>
          <p:cNvPr id="11" name="ZoneTexte 10">
            <a:extLst>
              <a:ext uri="{FF2B5EF4-FFF2-40B4-BE49-F238E27FC236}">
                <a16:creationId xmlns:a16="http://schemas.microsoft.com/office/drawing/2014/main" id="{E712E7A1-BC14-F746-B6D2-8EFA044CA98A}"/>
              </a:ext>
            </a:extLst>
          </p:cNvPr>
          <p:cNvSpPr txBox="1"/>
          <p:nvPr/>
        </p:nvSpPr>
        <p:spPr>
          <a:xfrm>
            <a:off x="402664" y="4511073"/>
            <a:ext cx="11162594" cy="212686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spcBef>
                <a:spcPts val="300"/>
              </a:spcBef>
              <a:spcAft>
                <a:spcPts val="0"/>
              </a:spcAft>
              <a:buFont typeface="Arial" panose="020B0604020202020204" pitchFamily="34" charset="0"/>
              <a:buChar char="•"/>
            </a:pPr>
            <a:r>
              <a:rPr lang="fr-FR" sz="1800" dirty="0">
                <a:effectLst/>
                <a:ea typeface="Times New Roman" panose="02020603050405020304" pitchFamily="18" charset="0"/>
              </a:rPr>
              <a:t>Le déplacement de la tige du piston (signal de sortie) provoque le déplacement de la gouverne et la rotation du levier d’asservissement autour de A.</a:t>
            </a:r>
          </a:p>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Le point O revient au neutre. </a:t>
            </a:r>
          </a:p>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Le tiroir distributeur revient aussi au neutre. </a:t>
            </a:r>
          </a:p>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L’alimentation hydraulique est isolée, la nouvelle position de B est maintenue</a:t>
            </a:r>
            <a:endParaRPr lang="fr-FR" dirty="0"/>
          </a:p>
        </p:txBody>
      </p:sp>
      <p:pic>
        <p:nvPicPr>
          <p:cNvPr id="13" name="Espace réservé du contenu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391272"/>
            <a:ext cx="5487166" cy="2896004"/>
          </a:xfrm>
          <a:prstGeom prst="rect">
            <a:avLst/>
          </a:prstGeom>
        </p:spPr>
      </p:pic>
      <p:pic>
        <p:nvPicPr>
          <p:cNvPr id="14" name="Imag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64" y="1391272"/>
            <a:ext cx="5183695" cy="2896771"/>
          </a:xfrm>
          <a:prstGeom prst="rect">
            <a:avLst/>
          </a:prstGeom>
        </p:spPr>
      </p:pic>
    </p:spTree>
    <p:extLst>
      <p:ext uri="{BB962C8B-B14F-4D97-AF65-F5344CB8AC3E}">
        <p14:creationId xmlns:p14="http://schemas.microsoft.com/office/powerpoint/2010/main" val="33280628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7E37B4B2-0E4B-4E93-F1AF-729B3B129AA4}"/>
              </a:ext>
            </a:extLst>
          </p:cNvPr>
          <p:cNvPicPr>
            <a:picLocks noGrp="1" noChangeAspect="1"/>
          </p:cNvPicPr>
          <p:nvPr>
            <p:ph idx="1"/>
          </p:nvPr>
        </p:nvPicPr>
        <p:blipFill>
          <a:blip r:embed="rId2"/>
          <a:stretch>
            <a:fillRect/>
          </a:stretch>
        </p:blipFill>
        <p:spPr>
          <a:xfrm>
            <a:off x="1987788" y="1070621"/>
            <a:ext cx="7936541" cy="3603055"/>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8E27C192-173B-59D1-A2D9-1520037BE745}"/>
              </a:ext>
            </a:extLst>
          </p:cNvPr>
          <p:cNvSpPr txBox="1"/>
          <p:nvPr/>
        </p:nvSpPr>
        <p:spPr>
          <a:xfrm>
            <a:off x="348869" y="4885958"/>
            <a:ext cx="11843131"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363538" algn="just">
              <a:buFont typeface="Arial" panose="020B0604020202020204" pitchFamily="34" charset="0"/>
              <a:buChar char="•"/>
            </a:pPr>
            <a:r>
              <a:rPr lang="fr-FR" sz="1800" dirty="0">
                <a:effectLst/>
                <a:ea typeface="Times New Roman" panose="02020603050405020304" pitchFamily="18" charset="0"/>
              </a:rPr>
              <a:t>Dans ce type de servocommande, la tige du vérin est fixée à la structure et le corps du vérin est lié à la gouverne.</a:t>
            </a:r>
          </a:p>
          <a:p>
            <a:pPr indent="363538" algn="just">
              <a:buFont typeface="Arial" panose="020B0604020202020204" pitchFamily="34" charset="0"/>
              <a:buChar char="•"/>
            </a:pPr>
            <a:r>
              <a:rPr lang="fr-FR" sz="1800" dirty="0">
                <a:effectLst/>
                <a:ea typeface="Times New Roman" panose="02020603050405020304" pitchFamily="18" charset="0"/>
              </a:rPr>
              <a:t>L’alimentation hydraulique est assurée par un tiroir distributeur commandé par un levier d’asservissement.</a:t>
            </a:r>
          </a:p>
          <a:p>
            <a:pPr indent="363538" algn="just">
              <a:buFont typeface="Arial" panose="020B0604020202020204" pitchFamily="34" charset="0"/>
              <a:buChar char="•"/>
            </a:pPr>
            <a:r>
              <a:rPr lang="fr-FR" sz="1800" dirty="0">
                <a:effectLst/>
                <a:ea typeface="Times New Roman" panose="02020603050405020304" pitchFamily="18" charset="0"/>
              </a:rPr>
              <a:t>Le déplacement du point d’articulation A est assuré par la commande pilote.</a:t>
            </a:r>
          </a:p>
          <a:p>
            <a:pPr indent="363538" algn="just">
              <a:buFont typeface="Arial" panose="020B0604020202020204" pitchFamily="34" charset="0"/>
              <a:buChar char="•"/>
            </a:pPr>
            <a:r>
              <a:rPr lang="fr-FR" sz="1800" dirty="0">
                <a:effectLst/>
                <a:ea typeface="Times New Roman" panose="02020603050405020304" pitchFamily="18" charset="0"/>
              </a:rPr>
              <a:t>Le déplacement du point d’articulation provoque le déplacement du tiroir distributeur.</a:t>
            </a:r>
          </a:p>
          <a:p>
            <a:pPr indent="363538">
              <a:buFont typeface="Arial" panose="020B0604020202020204" pitchFamily="34" charset="0"/>
              <a:buChar char="•"/>
            </a:pPr>
            <a:r>
              <a:rPr lang="fr-FR" sz="1800" dirty="0">
                <a:solidFill>
                  <a:srgbClr val="000000"/>
                </a:solidFill>
                <a:effectLst/>
                <a:ea typeface="DejaVu Sans" panose="020B0603030804020204" pitchFamily="34" charset="0"/>
              </a:rPr>
              <a:t>Le déplacement du point d’articulation B est assuré par le déplacement du corps du vérin</a:t>
            </a:r>
            <a:endParaRPr lang="fr-FR" dirty="0"/>
          </a:p>
        </p:txBody>
      </p:sp>
      <p:sp>
        <p:nvSpPr>
          <p:cNvPr id="6" name="ZoneTexte 5">
            <a:extLst>
              <a:ext uri="{FF2B5EF4-FFF2-40B4-BE49-F238E27FC236}">
                <a16:creationId xmlns:a16="http://schemas.microsoft.com/office/drawing/2014/main" id="{ADCB34BE-639F-4B73-05C8-1A1BE8723E03}"/>
              </a:ext>
            </a:extLst>
          </p:cNvPr>
          <p:cNvSpPr txBox="1"/>
          <p:nvPr/>
        </p:nvSpPr>
        <p:spPr>
          <a:xfrm>
            <a:off x="3166757" y="489007"/>
            <a:ext cx="584458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ea typeface="DejaVu Sans" panose="020B0603030804020204" pitchFamily="34" charset="0"/>
              </a:rPr>
              <a:t>Servocommande </a:t>
            </a:r>
            <a:r>
              <a:rPr lang="fr-FR" sz="1800" dirty="0" smtClean="0">
                <a:solidFill>
                  <a:srgbClr val="000000"/>
                </a:solidFill>
                <a:effectLst/>
                <a:ea typeface="DejaVu Sans" panose="020B0603030804020204" pitchFamily="34" charset="0"/>
              </a:rPr>
              <a:t>irréversible: </a:t>
            </a:r>
            <a:r>
              <a:rPr lang="fr-FR" dirty="0">
                <a:solidFill>
                  <a:srgbClr val="000000"/>
                </a:solidFill>
                <a:ea typeface="DejaVu Sans" panose="020B0603030804020204" pitchFamily="34" charset="0"/>
                <a:cs typeface="Times New Roman" panose="02020603050405020304" pitchFamily="18" charset="0"/>
              </a:rPr>
              <a:t>corps </a:t>
            </a:r>
            <a:r>
              <a:rPr lang="fr-FR" dirty="0" smtClean="0">
                <a:solidFill>
                  <a:srgbClr val="000000"/>
                </a:solidFill>
                <a:ea typeface="DejaVu Sans" panose="020B0603030804020204" pitchFamily="34" charset="0"/>
                <a:cs typeface="Times New Roman" panose="02020603050405020304" pitchFamily="18" charset="0"/>
              </a:rPr>
              <a:t>mobile</a:t>
            </a:r>
            <a:endParaRPr lang="fr-FR" dirty="0"/>
          </a:p>
        </p:txBody>
      </p:sp>
      <p:sp>
        <p:nvSpPr>
          <p:cNvPr id="8" name="ZoneTexte 7">
            <a:extLst>
              <a:ext uri="{FF2B5EF4-FFF2-40B4-BE49-F238E27FC236}">
                <a16:creationId xmlns:a16="http://schemas.microsoft.com/office/drawing/2014/main" id="{7463313F-21E4-0A42-8106-B458D1BB2D03}"/>
              </a:ext>
            </a:extLst>
          </p:cNvPr>
          <p:cNvSpPr txBox="1"/>
          <p:nvPr/>
        </p:nvSpPr>
        <p:spPr>
          <a:xfrm>
            <a:off x="3180661" y="64443"/>
            <a:ext cx="58306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spcBef>
                <a:spcPts val="1200"/>
              </a:spcBef>
              <a:buSzPts val="1600"/>
            </a:pPr>
            <a:r>
              <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PRIMAIRES: </a:t>
            </a:r>
            <a:r>
              <a:rPr lang="fr-FR" sz="1800" u="none" strike="noStrike" spc="0" dirty="0">
                <a:effectLst/>
                <a:ea typeface="Times New Roman" panose="02020603050405020304" pitchFamily="18" charset="0"/>
                <a:cs typeface="Times New Roman" panose="02020603050405020304" pitchFamily="18" charset="0"/>
              </a:rPr>
              <a:t>LES SERVOCOMMANDES</a:t>
            </a:r>
            <a:endPar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50387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AA51C758-BC7D-2E63-0883-FF9568331E79}"/>
              </a:ext>
            </a:extLst>
          </p:cNvPr>
          <p:cNvPicPr>
            <a:picLocks noGrp="1" noChangeAspect="1"/>
          </p:cNvPicPr>
          <p:nvPr>
            <p:ph idx="1"/>
          </p:nvPr>
        </p:nvPicPr>
        <p:blipFill>
          <a:blip r:embed="rId2"/>
          <a:stretch>
            <a:fillRect/>
          </a:stretch>
        </p:blipFill>
        <p:spPr>
          <a:xfrm>
            <a:off x="254308" y="1434269"/>
            <a:ext cx="5592894" cy="2738672"/>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86ED4AB5-1380-5D69-197C-AA1D07BBAB02}"/>
              </a:ext>
            </a:extLst>
          </p:cNvPr>
          <p:cNvSpPr txBox="1"/>
          <p:nvPr/>
        </p:nvSpPr>
        <p:spPr>
          <a:xfrm>
            <a:off x="2131993" y="4427457"/>
            <a:ext cx="7678297"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Le signal de commande (signal d’entrée) déplace le point A. </a:t>
            </a: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Le point B est fixe ; </a:t>
            </a: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le levier d’asservissement tourne autour de B </a:t>
            </a: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le déplacement du point O entraîne le tiroir distributeur </a:t>
            </a: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Il assure l’alimentation en pression de l’une des chambres du vérin, </a:t>
            </a: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l’autre chambre étant mise au retour.</a:t>
            </a:r>
            <a:endParaRPr lang="fr-FR" dirty="0"/>
          </a:p>
        </p:txBody>
      </p:sp>
      <p:sp>
        <p:nvSpPr>
          <p:cNvPr id="10" name="ZoneTexte 9">
            <a:extLst>
              <a:ext uri="{FF2B5EF4-FFF2-40B4-BE49-F238E27FC236}">
                <a16:creationId xmlns:a16="http://schemas.microsoft.com/office/drawing/2014/main" id="{4E9326DB-2A7A-A82A-A2D8-CDBF561F8756}"/>
              </a:ext>
            </a:extLst>
          </p:cNvPr>
          <p:cNvSpPr txBox="1"/>
          <p:nvPr/>
        </p:nvSpPr>
        <p:spPr>
          <a:xfrm>
            <a:off x="3180661" y="64443"/>
            <a:ext cx="58306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spcBef>
                <a:spcPts val="1200"/>
              </a:spcBef>
              <a:buSzPts val="1600"/>
            </a:pPr>
            <a:r>
              <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PRIMAIRES: </a:t>
            </a:r>
            <a:r>
              <a:rPr lang="fr-FR" sz="1800" u="none" strike="noStrike" spc="0" dirty="0">
                <a:effectLst/>
                <a:ea typeface="Times New Roman" panose="02020603050405020304" pitchFamily="18" charset="0"/>
                <a:cs typeface="Times New Roman" panose="02020603050405020304" pitchFamily="18" charset="0"/>
              </a:rPr>
              <a:t>LES SERVOCOMMANDES</a:t>
            </a:r>
            <a:endPar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11" name="Espace réservé du contenu 6">
            <a:extLst>
              <a:ext uri="{FF2B5EF4-FFF2-40B4-BE49-F238E27FC236}">
                <a16:creationId xmlns:a16="http://schemas.microsoft.com/office/drawing/2014/main" id="{AEBDA770-8DB1-FDEB-D4FA-0D7C1C673F4F}"/>
              </a:ext>
            </a:extLst>
          </p:cNvPr>
          <p:cNvPicPr>
            <a:picLocks noChangeAspect="1"/>
          </p:cNvPicPr>
          <p:nvPr/>
        </p:nvPicPr>
        <p:blipFill>
          <a:blip r:embed="rId3"/>
          <a:stretch>
            <a:fillRect/>
          </a:stretch>
        </p:blipFill>
        <p:spPr>
          <a:xfrm>
            <a:off x="5971142" y="1434269"/>
            <a:ext cx="5966550" cy="2738672"/>
          </a:xfrm>
          <a:prstGeom prst="rect">
            <a:avLst/>
          </a:prstGeom>
        </p:spPr>
        <p:style>
          <a:lnRef idx="2">
            <a:schemeClr val="accent2"/>
          </a:lnRef>
          <a:fillRef idx="1">
            <a:schemeClr val="lt1"/>
          </a:fillRef>
          <a:effectRef idx="0">
            <a:schemeClr val="accent2"/>
          </a:effectRef>
          <a:fontRef idx="minor">
            <a:schemeClr val="dk1"/>
          </a:fontRef>
        </p:style>
      </p:pic>
      <p:sp>
        <p:nvSpPr>
          <p:cNvPr id="12" name="ZoneTexte 11">
            <a:extLst>
              <a:ext uri="{FF2B5EF4-FFF2-40B4-BE49-F238E27FC236}">
                <a16:creationId xmlns:a16="http://schemas.microsoft.com/office/drawing/2014/main" id="{ADCB34BE-639F-4B73-05C8-1A1BE8723E03}"/>
              </a:ext>
            </a:extLst>
          </p:cNvPr>
          <p:cNvSpPr txBox="1"/>
          <p:nvPr/>
        </p:nvSpPr>
        <p:spPr>
          <a:xfrm>
            <a:off x="3166757" y="489007"/>
            <a:ext cx="584458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ea typeface="DejaVu Sans" panose="020B0603030804020204" pitchFamily="34" charset="0"/>
              </a:rPr>
              <a:t>Servocommande </a:t>
            </a:r>
            <a:r>
              <a:rPr lang="fr-FR" sz="1800" dirty="0" smtClean="0">
                <a:solidFill>
                  <a:srgbClr val="000000"/>
                </a:solidFill>
                <a:effectLst/>
                <a:ea typeface="DejaVu Sans" panose="020B0603030804020204" pitchFamily="34" charset="0"/>
              </a:rPr>
              <a:t>irréversible: </a:t>
            </a:r>
            <a:r>
              <a:rPr lang="fr-FR" dirty="0">
                <a:solidFill>
                  <a:srgbClr val="000000"/>
                </a:solidFill>
                <a:ea typeface="DejaVu Sans" panose="020B0603030804020204" pitchFamily="34" charset="0"/>
                <a:cs typeface="Times New Roman" panose="02020603050405020304" pitchFamily="18" charset="0"/>
              </a:rPr>
              <a:t>corps </a:t>
            </a:r>
            <a:r>
              <a:rPr lang="fr-FR" dirty="0" smtClean="0">
                <a:solidFill>
                  <a:srgbClr val="000000"/>
                </a:solidFill>
                <a:ea typeface="DejaVu Sans" panose="020B0603030804020204" pitchFamily="34" charset="0"/>
                <a:cs typeface="Times New Roman" panose="02020603050405020304" pitchFamily="18" charset="0"/>
              </a:rPr>
              <a:t>mobile</a:t>
            </a:r>
            <a:endParaRPr lang="fr-FR" dirty="0"/>
          </a:p>
        </p:txBody>
      </p:sp>
    </p:spTree>
    <p:extLst>
      <p:ext uri="{BB962C8B-B14F-4D97-AF65-F5344CB8AC3E}">
        <p14:creationId xmlns:p14="http://schemas.microsoft.com/office/powerpoint/2010/main" val="27094955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A92B6172-0815-3491-87AD-291EF294DB8D}"/>
              </a:ext>
            </a:extLst>
          </p:cNvPr>
          <p:cNvSpPr txBox="1"/>
          <p:nvPr/>
        </p:nvSpPr>
        <p:spPr>
          <a:xfrm>
            <a:off x="1227004" y="4331458"/>
            <a:ext cx="8673029" cy="206979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spcBef>
                <a:spcPts val="300"/>
              </a:spcBef>
              <a:spcAft>
                <a:spcPts val="0"/>
              </a:spcAft>
              <a:buFont typeface="Arial" panose="020B0604020202020204" pitchFamily="34" charset="0"/>
              <a:buChar char="•"/>
            </a:pPr>
            <a:r>
              <a:rPr lang="fr-FR" sz="1800" dirty="0">
                <a:effectLst/>
                <a:ea typeface="Times New Roman" panose="02020603050405020304" pitchFamily="18" charset="0"/>
              </a:rPr>
              <a:t>Le signal de commande n’évolue plus : le point A est fixe.</a:t>
            </a:r>
          </a:p>
          <a:p>
            <a:pPr marL="285750" indent="-285750" algn="just">
              <a:spcBef>
                <a:spcPts val="300"/>
              </a:spcBef>
              <a:spcAft>
                <a:spcPts val="0"/>
              </a:spcAft>
              <a:buFont typeface="Arial" panose="020B0604020202020204" pitchFamily="34" charset="0"/>
              <a:buChar char="•"/>
            </a:pPr>
            <a:r>
              <a:rPr lang="fr-FR" sz="1800" dirty="0">
                <a:effectLst/>
                <a:ea typeface="Times New Roman" panose="02020603050405020304" pitchFamily="18" charset="0"/>
              </a:rPr>
              <a:t>L’alimentation en pression de l’une des chambres du vérin provoque le déplacement du corps du vérin donc de la gouverne (signal de sortie).</a:t>
            </a:r>
          </a:p>
          <a:p>
            <a:pPr marL="285750" indent="-285750" algn="just">
              <a:buFont typeface="Arial" panose="020B0604020202020204" pitchFamily="34" charset="0"/>
              <a:buChar char="•"/>
            </a:pPr>
            <a:r>
              <a:rPr lang="fr-FR" sz="1800" dirty="0">
                <a:solidFill>
                  <a:srgbClr val="000000"/>
                </a:solidFill>
                <a:effectLst/>
                <a:ea typeface="DejaVu Sans" panose="020B0603030804020204" pitchFamily="34" charset="0"/>
              </a:rPr>
              <a:t>Le levier d’asservissement tourne autour de A </a:t>
            </a:r>
          </a:p>
          <a:p>
            <a:pPr marL="285750" indent="-285750" algn="just">
              <a:buFont typeface="Arial" panose="020B0604020202020204" pitchFamily="34" charset="0"/>
              <a:buChar char="•"/>
            </a:pPr>
            <a:r>
              <a:rPr lang="fr-FR" sz="1800" dirty="0">
                <a:solidFill>
                  <a:srgbClr val="000000"/>
                </a:solidFill>
                <a:effectLst/>
                <a:ea typeface="DejaVu Sans" panose="020B0603030804020204" pitchFamily="34" charset="0"/>
              </a:rPr>
              <a:t>le point O revient au neutre. </a:t>
            </a:r>
          </a:p>
          <a:p>
            <a:pPr marL="285750" indent="-285750" algn="just">
              <a:buFont typeface="Arial" panose="020B0604020202020204" pitchFamily="34" charset="0"/>
              <a:buChar char="•"/>
            </a:pPr>
            <a:r>
              <a:rPr lang="fr-FR" sz="1800" dirty="0">
                <a:solidFill>
                  <a:srgbClr val="000000"/>
                </a:solidFill>
                <a:effectLst/>
                <a:ea typeface="DejaVu Sans" panose="020B0603030804020204" pitchFamily="34" charset="0"/>
              </a:rPr>
              <a:t>Le tiroir distributeur revient aussi au neutre. </a:t>
            </a:r>
          </a:p>
          <a:p>
            <a:pPr marL="285750" indent="-285750" algn="just">
              <a:buFont typeface="Arial" panose="020B0604020202020204" pitchFamily="34" charset="0"/>
              <a:buChar char="•"/>
            </a:pPr>
            <a:r>
              <a:rPr lang="fr-FR" dirty="0">
                <a:solidFill>
                  <a:srgbClr val="000000"/>
                </a:solidFill>
                <a:ea typeface="DejaVu Sans" panose="020B0603030804020204" pitchFamily="34" charset="0"/>
              </a:rPr>
              <a:t>L</a:t>
            </a:r>
            <a:r>
              <a:rPr lang="fr-FR" sz="1800" dirty="0">
                <a:solidFill>
                  <a:srgbClr val="000000"/>
                </a:solidFill>
                <a:effectLst/>
                <a:ea typeface="DejaVu Sans" panose="020B0603030804020204" pitchFamily="34" charset="0"/>
              </a:rPr>
              <a:t>’alimentation hydraulique est isolée et la nouvelle position de B est maintenue.</a:t>
            </a:r>
            <a:endParaRPr lang="fr-FR" dirty="0"/>
          </a:p>
        </p:txBody>
      </p:sp>
      <p:sp>
        <p:nvSpPr>
          <p:cNvPr id="9" name="ZoneTexte 8">
            <a:extLst>
              <a:ext uri="{FF2B5EF4-FFF2-40B4-BE49-F238E27FC236}">
                <a16:creationId xmlns:a16="http://schemas.microsoft.com/office/drawing/2014/main" id="{5D1BB56F-6ED0-0A51-4CF9-573397AA257E}"/>
              </a:ext>
            </a:extLst>
          </p:cNvPr>
          <p:cNvSpPr txBox="1"/>
          <p:nvPr/>
        </p:nvSpPr>
        <p:spPr>
          <a:xfrm>
            <a:off x="3180661" y="64443"/>
            <a:ext cx="58306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spcBef>
                <a:spcPts val="1200"/>
              </a:spcBef>
              <a:buSzPts val="1600"/>
            </a:pPr>
            <a:r>
              <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PRIMAIRES: </a:t>
            </a:r>
            <a:r>
              <a:rPr lang="fr-FR" sz="1800" u="none" strike="noStrike" spc="0" dirty="0">
                <a:effectLst/>
                <a:ea typeface="Times New Roman" panose="02020603050405020304" pitchFamily="18" charset="0"/>
                <a:cs typeface="Times New Roman" panose="02020603050405020304" pitchFamily="18" charset="0"/>
              </a:rPr>
              <a:t>LES SERVOCOMMANDES</a:t>
            </a:r>
            <a:endPar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10" name="Espace réservé du contenu 8">
            <a:extLst>
              <a:ext uri="{FF2B5EF4-FFF2-40B4-BE49-F238E27FC236}">
                <a16:creationId xmlns:a16="http://schemas.microsoft.com/office/drawing/2014/main" id="{191C5A84-B8CE-284F-DE36-DDA82A98D27B}"/>
              </a:ext>
            </a:extLst>
          </p:cNvPr>
          <p:cNvPicPr>
            <a:picLocks noGrp="1" noChangeAspect="1"/>
          </p:cNvPicPr>
          <p:nvPr>
            <p:ph idx="1"/>
          </p:nvPr>
        </p:nvPicPr>
        <p:blipFill>
          <a:blip r:embed="rId2"/>
          <a:stretch>
            <a:fillRect/>
          </a:stretch>
        </p:blipFill>
        <p:spPr>
          <a:xfrm>
            <a:off x="254308" y="1434269"/>
            <a:ext cx="5592894" cy="2738672"/>
          </a:xfrm>
        </p:spPr>
        <p:style>
          <a:lnRef idx="2">
            <a:schemeClr val="accent2"/>
          </a:lnRef>
          <a:fillRef idx="1">
            <a:schemeClr val="lt1"/>
          </a:fillRef>
          <a:effectRef idx="0">
            <a:schemeClr val="accent2"/>
          </a:effectRef>
          <a:fontRef idx="minor">
            <a:schemeClr val="dk1"/>
          </a:fontRef>
        </p:style>
      </p:pic>
      <p:pic>
        <p:nvPicPr>
          <p:cNvPr id="11" name="Espace réservé du contenu 6">
            <a:extLst>
              <a:ext uri="{FF2B5EF4-FFF2-40B4-BE49-F238E27FC236}">
                <a16:creationId xmlns:a16="http://schemas.microsoft.com/office/drawing/2014/main" id="{987A9B0B-5521-B3C2-C45E-AB90872B1B2E}"/>
              </a:ext>
            </a:extLst>
          </p:cNvPr>
          <p:cNvPicPr>
            <a:picLocks noChangeAspect="1"/>
          </p:cNvPicPr>
          <p:nvPr/>
        </p:nvPicPr>
        <p:blipFill>
          <a:blip r:embed="rId3"/>
          <a:stretch>
            <a:fillRect/>
          </a:stretch>
        </p:blipFill>
        <p:spPr>
          <a:xfrm>
            <a:off x="5971142" y="1434269"/>
            <a:ext cx="5966550" cy="2738672"/>
          </a:xfrm>
          <a:prstGeom prst="rect">
            <a:avLst/>
          </a:prstGeom>
        </p:spPr>
        <p:style>
          <a:lnRef idx="2">
            <a:schemeClr val="accent2"/>
          </a:lnRef>
          <a:fillRef idx="1">
            <a:schemeClr val="lt1"/>
          </a:fillRef>
          <a:effectRef idx="0">
            <a:schemeClr val="accent2"/>
          </a:effectRef>
          <a:fontRef idx="minor">
            <a:schemeClr val="dk1"/>
          </a:fontRef>
        </p:style>
      </p:pic>
      <p:sp>
        <p:nvSpPr>
          <p:cNvPr id="12" name="ZoneTexte 11">
            <a:extLst>
              <a:ext uri="{FF2B5EF4-FFF2-40B4-BE49-F238E27FC236}">
                <a16:creationId xmlns:a16="http://schemas.microsoft.com/office/drawing/2014/main" id="{ADCB34BE-639F-4B73-05C8-1A1BE8723E03}"/>
              </a:ext>
            </a:extLst>
          </p:cNvPr>
          <p:cNvSpPr txBox="1"/>
          <p:nvPr/>
        </p:nvSpPr>
        <p:spPr>
          <a:xfrm>
            <a:off x="3166757" y="489007"/>
            <a:ext cx="584458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ea typeface="DejaVu Sans" panose="020B0603030804020204" pitchFamily="34" charset="0"/>
              </a:rPr>
              <a:t>Servocommande </a:t>
            </a:r>
            <a:r>
              <a:rPr lang="fr-FR" sz="1800" dirty="0" smtClean="0">
                <a:solidFill>
                  <a:srgbClr val="000000"/>
                </a:solidFill>
                <a:effectLst/>
                <a:ea typeface="DejaVu Sans" panose="020B0603030804020204" pitchFamily="34" charset="0"/>
              </a:rPr>
              <a:t>irréversible: </a:t>
            </a:r>
            <a:r>
              <a:rPr lang="fr-FR" dirty="0">
                <a:solidFill>
                  <a:srgbClr val="000000"/>
                </a:solidFill>
                <a:ea typeface="DejaVu Sans" panose="020B0603030804020204" pitchFamily="34" charset="0"/>
                <a:cs typeface="Times New Roman" panose="02020603050405020304" pitchFamily="18" charset="0"/>
              </a:rPr>
              <a:t>corps </a:t>
            </a:r>
            <a:r>
              <a:rPr lang="fr-FR" dirty="0" smtClean="0">
                <a:solidFill>
                  <a:srgbClr val="000000"/>
                </a:solidFill>
                <a:ea typeface="DejaVu Sans" panose="020B0603030804020204" pitchFamily="34" charset="0"/>
                <a:cs typeface="Times New Roman" panose="02020603050405020304" pitchFamily="18" charset="0"/>
              </a:rPr>
              <a:t>mobile</a:t>
            </a:r>
            <a:endParaRPr lang="fr-FR" dirty="0"/>
          </a:p>
        </p:txBody>
      </p:sp>
    </p:spTree>
    <p:extLst>
      <p:ext uri="{BB962C8B-B14F-4D97-AF65-F5344CB8AC3E}">
        <p14:creationId xmlns:p14="http://schemas.microsoft.com/office/powerpoint/2010/main" val="34497544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ZoneTexte 16">
            <a:extLst>
              <a:ext uri="{FF2B5EF4-FFF2-40B4-BE49-F238E27FC236}">
                <a16:creationId xmlns:a16="http://schemas.microsoft.com/office/drawing/2014/main" id="{82528DB8-E880-9F1A-C42E-F18DD577A701}"/>
              </a:ext>
            </a:extLst>
          </p:cNvPr>
          <p:cNvSpPr txBox="1"/>
          <p:nvPr/>
        </p:nvSpPr>
        <p:spPr>
          <a:xfrm>
            <a:off x="251554" y="4117024"/>
            <a:ext cx="11683384"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363538" algn="just">
              <a:buFont typeface="Arial" panose="020B0604020202020204" pitchFamily="34" charset="0"/>
              <a:buChar char="•"/>
            </a:pPr>
            <a:r>
              <a:rPr lang="fr-FR" sz="1800" dirty="0">
                <a:effectLst/>
                <a:ea typeface="Times New Roman" panose="02020603050405020304" pitchFamily="18" charset="0"/>
              </a:rPr>
              <a:t>Nous venons de voir que dès que la génération hydraulique est activée, le point B est immobilisé. </a:t>
            </a:r>
          </a:p>
          <a:p>
            <a:pPr indent="363538" algn="just">
              <a:buFont typeface="Arial" panose="020B0604020202020204" pitchFamily="34" charset="0"/>
              <a:buChar char="•"/>
            </a:pPr>
            <a:r>
              <a:rPr lang="fr-FR" sz="1800" dirty="0">
                <a:effectLst/>
                <a:ea typeface="Times New Roman" panose="02020603050405020304" pitchFamily="18" charset="0"/>
              </a:rPr>
              <a:t>Si, pour une raison quelconque, un effort est appliqué au point B, </a:t>
            </a:r>
          </a:p>
          <a:p>
            <a:pPr indent="363538" algn="just">
              <a:buFont typeface="Arial" panose="020B0604020202020204" pitchFamily="34" charset="0"/>
              <a:buChar char="•"/>
            </a:pPr>
            <a:r>
              <a:rPr lang="fr-FR" sz="1800" dirty="0">
                <a:effectLst/>
                <a:ea typeface="Times New Roman" panose="02020603050405020304" pitchFamily="18" charset="0"/>
              </a:rPr>
              <a:t>le levier d’asservissement tourne autour de A. </a:t>
            </a:r>
          </a:p>
          <a:p>
            <a:pPr indent="363538" algn="just">
              <a:buFont typeface="Arial" panose="020B0604020202020204" pitchFamily="34" charset="0"/>
              <a:buChar char="•"/>
            </a:pPr>
            <a:r>
              <a:rPr lang="fr-FR" sz="1800" dirty="0">
                <a:effectLst/>
                <a:ea typeface="Times New Roman" panose="02020603050405020304" pitchFamily="18" charset="0"/>
              </a:rPr>
              <a:t>Le tiroir distributeur se déplace et le vérin est alimenté de telle façon que le point B soit ramené à sa position initiale.</a:t>
            </a:r>
          </a:p>
          <a:p>
            <a:pPr indent="363538" algn="just">
              <a:buFont typeface="Arial" panose="020B0604020202020204" pitchFamily="34" charset="0"/>
              <a:buChar char="•"/>
            </a:pPr>
            <a:r>
              <a:rPr lang="fr-FR" sz="1800" dirty="0">
                <a:effectLst/>
                <a:ea typeface="Times New Roman" panose="02020603050405020304" pitchFamily="18" charset="0"/>
              </a:rPr>
              <a:t>En vol, le moment de charnière est intégralement absorbé par la servocommande.</a:t>
            </a:r>
          </a:p>
          <a:p>
            <a:pPr indent="363538">
              <a:buFont typeface="Arial" panose="020B0604020202020204" pitchFamily="34" charset="0"/>
              <a:buChar char="•"/>
            </a:pPr>
            <a:r>
              <a:rPr lang="fr-FR" sz="1800" dirty="0">
                <a:solidFill>
                  <a:srgbClr val="000000"/>
                </a:solidFill>
                <a:effectLst/>
                <a:ea typeface="DejaVu Sans" panose="020B0603030804020204" pitchFamily="34" charset="0"/>
              </a:rPr>
              <a:t>L’effort à fournir dans la commande pour maintenir une position est (à peu près) nul : la servocommande est dite irréversible</a:t>
            </a:r>
            <a:endParaRPr lang="fr-FR" dirty="0"/>
          </a:p>
        </p:txBody>
      </p:sp>
      <p:pic>
        <p:nvPicPr>
          <p:cNvPr id="6" name="Espace réservé du contenu 8">
            <a:extLst>
              <a:ext uri="{FF2B5EF4-FFF2-40B4-BE49-F238E27FC236}">
                <a16:creationId xmlns:a16="http://schemas.microsoft.com/office/drawing/2014/main" id="{0A66F185-1915-B0CB-74AB-51A22C6DE498}"/>
              </a:ext>
            </a:extLst>
          </p:cNvPr>
          <p:cNvPicPr>
            <a:picLocks noGrp="1" noChangeAspect="1"/>
          </p:cNvPicPr>
          <p:nvPr>
            <p:ph idx="1"/>
          </p:nvPr>
        </p:nvPicPr>
        <p:blipFill>
          <a:blip r:embed="rId2"/>
          <a:stretch>
            <a:fillRect/>
          </a:stretch>
        </p:blipFill>
        <p:spPr>
          <a:xfrm>
            <a:off x="251554" y="1092746"/>
            <a:ext cx="5592894" cy="2738672"/>
          </a:xfrm>
        </p:spPr>
        <p:style>
          <a:lnRef idx="2">
            <a:schemeClr val="accent2"/>
          </a:lnRef>
          <a:fillRef idx="1">
            <a:schemeClr val="lt1"/>
          </a:fillRef>
          <a:effectRef idx="0">
            <a:schemeClr val="accent2"/>
          </a:effectRef>
          <a:fontRef idx="minor">
            <a:schemeClr val="dk1"/>
          </a:fontRef>
        </p:style>
      </p:pic>
      <p:pic>
        <p:nvPicPr>
          <p:cNvPr id="7" name="Espace réservé du contenu 6">
            <a:extLst>
              <a:ext uri="{FF2B5EF4-FFF2-40B4-BE49-F238E27FC236}">
                <a16:creationId xmlns:a16="http://schemas.microsoft.com/office/drawing/2014/main" id="{48065C1C-A76B-51BA-2682-E8A707006D44}"/>
              </a:ext>
            </a:extLst>
          </p:cNvPr>
          <p:cNvPicPr>
            <a:picLocks noChangeAspect="1"/>
          </p:cNvPicPr>
          <p:nvPr/>
        </p:nvPicPr>
        <p:blipFill>
          <a:blip r:embed="rId3"/>
          <a:stretch>
            <a:fillRect/>
          </a:stretch>
        </p:blipFill>
        <p:spPr>
          <a:xfrm>
            <a:off x="5968388" y="1092746"/>
            <a:ext cx="5966550" cy="2738672"/>
          </a:xfrm>
          <a:prstGeom prst="rect">
            <a:avLst/>
          </a:prstGeom>
        </p:spPr>
        <p:style>
          <a:lnRef idx="2">
            <a:schemeClr val="accent2"/>
          </a:lnRef>
          <a:fillRef idx="1">
            <a:schemeClr val="lt1"/>
          </a:fillRef>
          <a:effectRef idx="0">
            <a:schemeClr val="accent2"/>
          </a:effectRef>
          <a:fontRef idx="minor">
            <a:schemeClr val="dk1"/>
          </a:fontRef>
        </p:style>
      </p:pic>
      <p:sp>
        <p:nvSpPr>
          <p:cNvPr id="8" name="ZoneTexte 7">
            <a:extLst>
              <a:ext uri="{FF2B5EF4-FFF2-40B4-BE49-F238E27FC236}">
                <a16:creationId xmlns:a16="http://schemas.microsoft.com/office/drawing/2014/main" id="{EA6405A1-20A2-67AC-9A23-3CFFC437A8CA}"/>
              </a:ext>
            </a:extLst>
          </p:cNvPr>
          <p:cNvSpPr txBox="1"/>
          <p:nvPr/>
        </p:nvSpPr>
        <p:spPr>
          <a:xfrm>
            <a:off x="4666692" y="534715"/>
            <a:ext cx="302137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ea typeface="DejaVu Sans" panose="020B0603030804020204" pitchFamily="34" charset="0"/>
              </a:rPr>
              <a:t>Servocommande irréversible</a:t>
            </a:r>
            <a:endParaRPr lang="fr-FR" dirty="0"/>
          </a:p>
        </p:txBody>
      </p:sp>
      <p:sp>
        <p:nvSpPr>
          <p:cNvPr id="9" name="ZoneTexte 8">
            <a:extLst>
              <a:ext uri="{FF2B5EF4-FFF2-40B4-BE49-F238E27FC236}">
                <a16:creationId xmlns:a16="http://schemas.microsoft.com/office/drawing/2014/main" id="{7BA4B98E-C62B-0FAC-F8BD-F3085A58CE13}"/>
              </a:ext>
            </a:extLst>
          </p:cNvPr>
          <p:cNvSpPr txBox="1"/>
          <p:nvPr/>
        </p:nvSpPr>
        <p:spPr>
          <a:xfrm>
            <a:off x="3180661" y="64443"/>
            <a:ext cx="58306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spcBef>
                <a:spcPts val="1200"/>
              </a:spcBef>
              <a:buSzPts val="1600"/>
            </a:pPr>
            <a:r>
              <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PRIMAIRES: </a:t>
            </a:r>
            <a:r>
              <a:rPr lang="fr-FR" sz="1800" u="none" strike="noStrike" spc="0" dirty="0">
                <a:effectLst/>
                <a:ea typeface="Times New Roman" panose="02020603050405020304" pitchFamily="18" charset="0"/>
                <a:cs typeface="Times New Roman" panose="02020603050405020304" pitchFamily="18" charset="0"/>
              </a:rPr>
              <a:t>LES SERVOCOMMANDES</a:t>
            </a:r>
            <a:endPar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62874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7E938C7-A4BF-D12B-596C-9F6A405FD470}"/>
              </a:ext>
            </a:extLst>
          </p:cNvPr>
          <p:cNvSpPr txBox="1"/>
          <p:nvPr/>
        </p:nvSpPr>
        <p:spPr>
          <a:xfrm>
            <a:off x="173055" y="4595942"/>
            <a:ext cx="11846347" cy="21698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De ce fait, il est nécessaire et indispensable de leur </a:t>
            </a:r>
            <a:r>
              <a:rPr lang="fr-FR" sz="1800" b="1" i="0" u="none" strike="noStrike" spc="0" dirty="0">
                <a:solidFill>
                  <a:srgbClr val="000000"/>
                </a:solidFill>
                <a:effectLst/>
                <a:ea typeface="DejaVu Sans" panose="020B0603030804020204" pitchFamily="34" charset="0"/>
                <a:cs typeface="Times New Roman" panose="02020603050405020304" pitchFamily="18" charset="0"/>
              </a:rPr>
              <a:t>adjoindre des générateurs d’efforts artificiels montés en parallèle </a:t>
            </a:r>
          </a:p>
          <a:p>
            <a:pPr marL="285750" indent="-285750">
              <a:lnSpc>
                <a:spcPct val="150000"/>
              </a:lnSpc>
              <a:buFont typeface="Arial" panose="020B0604020202020204" pitchFamily="34" charset="0"/>
              <a:buChar char="•"/>
            </a:pPr>
            <a:r>
              <a:rPr lang="fr-FR" dirty="0" smtClean="0">
                <a:solidFill>
                  <a:srgbClr val="000000"/>
                </a:solidFill>
                <a:ea typeface="DejaVu Sans" panose="020B0603030804020204" pitchFamily="34" charset="0"/>
              </a:rPr>
              <a:t>Il</a:t>
            </a:r>
            <a:r>
              <a:rPr lang="fr-FR" sz="1800" dirty="0" smtClean="0">
                <a:solidFill>
                  <a:srgbClr val="000000"/>
                </a:solidFill>
                <a:effectLst/>
                <a:ea typeface="DejaVu Sans" panose="020B0603030804020204" pitchFamily="34" charset="0"/>
              </a:rPr>
              <a:t> </a:t>
            </a:r>
            <a:r>
              <a:rPr lang="fr-FR" sz="1800" dirty="0">
                <a:solidFill>
                  <a:srgbClr val="000000"/>
                </a:solidFill>
                <a:effectLst/>
                <a:ea typeface="DejaVu Sans" panose="020B0603030804020204" pitchFamily="34" charset="0"/>
              </a:rPr>
              <a:t>procurent au pilote une vraie sensation de pilotage</a:t>
            </a:r>
          </a:p>
          <a:p>
            <a:pPr marL="285750" indent="-285750">
              <a:lnSpc>
                <a:spcPct val="150000"/>
              </a:lnSpc>
              <a:buFont typeface="Arial" panose="020B0604020202020204" pitchFamily="34" charset="0"/>
              <a:buChar char="•"/>
            </a:pPr>
            <a:r>
              <a:rPr lang="fr-FR" dirty="0">
                <a:ea typeface="Times New Roman" panose="02020603050405020304" pitchFamily="18" charset="0"/>
                <a:cs typeface="Times New Roman" panose="02020603050405020304" pitchFamily="18" charset="0"/>
              </a:rPr>
              <a:t>L</a:t>
            </a:r>
            <a:r>
              <a:rPr lang="fr-FR" sz="1800" b="0" i="0" u="none" strike="noStrike" dirty="0" smtClean="0">
                <a:effectLst/>
                <a:ea typeface="Times New Roman" panose="02020603050405020304" pitchFamily="18" charset="0"/>
                <a:cs typeface="Times New Roman" panose="02020603050405020304" pitchFamily="18" charset="0"/>
              </a:rPr>
              <a:t>es </a:t>
            </a:r>
            <a:r>
              <a:rPr lang="fr-FR" sz="1800" b="1" i="0" u="none" strike="noStrike" dirty="0">
                <a:effectLst/>
                <a:ea typeface="Times New Roman" panose="02020603050405020304" pitchFamily="18" charset="0"/>
                <a:cs typeface="Times New Roman" panose="02020603050405020304" pitchFamily="18" charset="0"/>
              </a:rPr>
              <a:t>générateurs d’efforts artificiels </a:t>
            </a:r>
            <a:r>
              <a:rPr lang="fr-FR" sz="1800" b="0" i="0" u="none" strike="noStrike" dirty="0">
                <a:effectLst/>
                <a:ea typeface="Times New Roman" panose="02020603050405020304" pitchFamily="18" charset="0"/>
                <a:cs typeface="Times New Roman" panose="02020603050405020304" pitchFamily="18" charset="0"/>
              </a:rPr>
              <a:t>apparaissent sous différentes appellations, comme : </a:t>
            </a:r>
          </a:p>
          <a:p>
            <a:pPr>
              <a:lnSpc>
                <a:spcPct val="150000"/>
              </a:lnSpc>
            </a:pPr>
            <a:r>
              <a:rPr lang="fr-FR" sz="1800" b="0" i="0" u="none" strike="noStrike" dirty="0">
                <a:effectLst/>
                <a:ea typeface="Times New Roman" panose="02020603050405020304" pitchFamily="18" charset="0"/>
                <a:cs typeface="Times New Roman" panose="02020603050405020304" pitchFamily="18" charset="0"/>
              </a:rPr>
              <a:t>    sensation musculaire ; sensation artificielle ; système de réaction artificielle ; restituteur d’effort.</a:t>
            </a:r>
            <a:endParaRPr lang="fr-FR" sz="1800" dirty="0">
              <a:effectLst/>
              <a:ea typeface="Times New Roman" panose="02020603050405020304" pitchFamily="18" charset="0"/>
            </a:endParaRPr>
          </a:p>
          <a:p>
            <a:pPr marL="285750" indent="-285750">
              <a:lnSpc>
                <a:spcPct val="150000"/>
              </a:lnSpc>
              <a:buFont typeface="Arial" panose="020B0604020202020204" pitchFamily="34" charset="0"/>
              <a:buChar char="•"/>
            </a:pPr>
            <a:endParaRPr lang="fr-FR" sz="1800" b="1" dirty="0">
              <a:effectLst/>
              <a:ea typeface="Times New Roman" panose="02020603050405020304" pitchFamily="18" charset="0"/>
            </a:endParaRPr>
          </a:p>
        </p:txBody>
      </p:sp>
      <p:sp>
        <p:nvSpPr>
          <p:cNvPr id="6" name="ZoneTexte 5">
            <a:extLst>
              <a:ext uri="{FF2B5EF4-FFF2-40B4-BE49-F238E27FC236}">
                <a16:creationId xmlns:a16="http://schemas.microsoft.com/office/drawing/2014/main" id="{8B7DAF37-5EF7-A553-51AD-322667B176E5}"/>
              </a:ext>
            </a:extLst>
          </p:cNvPr>
          <p:cNvSpPr txBox="1"/>
          <p:nvPr/>
        </p:nvSpPr>
        <p:spPr>
          <a:xfrm>
            <a:off x="4293824" y="483238"/>
            <a:ext cx="302137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ea typeface="DejaVu Sans" panose="020B0603030804020204" pitchFamily="34" charset="0"/>
              </a:rPr>
              <a:t>Servocommande irréversible</a:t>
            </a:r>
            <a:endParaRPr lang="fr-FR" dirty="0"/>
          </a:p>
        </p:txBody>
      </p:sp>
      <p:sp>
        <p:nvSpPr>
          <p:cNvPr id="8" name="ZoneTexte 7">
            <a:extLst>
              <a:ext uri="{FF2B5EF4-FFF2-40B4-BE49-F238E27FC236}">
                <a16:creationId xmlns:a16="http://schemas.microsoft.com/office/drawing/2014/main" id="{C1D0973A-5CC1-1BF4-BF6D-85F4D14AF03F}"/>
              </a:ext>
            </a:extLst>
          </p:cNvPr>
          <p:cNvSpPr txBox="1"/>
          <p:nvPr/>
        </p:nvSpPr>
        <p:spPr>
          <a:xfrm>
            <a:off x="3180661" y="64443"/>
            <a:ext cx="58306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spcBef>
                <a:spcPts val="1200"/>
              </a:spcBef>
              <a:buSzPts val="1600"/>
            </a:pPr>
            <a:r>
              <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PRIMAIRES: </a:t>
            </a:r>
            <a:r>
              <a:rPr lang="fr-FR" sz="1800" u="none" strike="noStrike" spc="0" dirty="0">
                <a:effectLst/>
                <a:ea typeface="Times New Roman" panose="02020603050405020304" pitchFamily="18" charset="0"/>
                <a:cs typeface="Times New Roman" panose="02020603050405020304" pitchFamily="18" charset="0"/>
              </a:rPr>
              <a:t>LES SERVOCOMMANDES</a:t>
            </a:r>
            <a:endPar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0" name="ZoneTexte 9">
            <a:extLst>
              <a:ext uri="{FF2B5EF4-FFF2-40B4-BE49-F238E27FC236}">
                <a16:creationId xmlns:a16="http://schemas.microsoft.com/office/drawing/2014/main" id="{FA989D8D-D03A-C7DF-3A3D-C226F63228C5}"/>
              </a:ext>
            </a:extLst>
          </p:cNvPr>
          <p:cNvSpPr txBox="1"/>
          <p:nvPr/>
        </p:nvSpPr>
        <p:spPr>
          <a:xfrm>
            <a:off x="173055" y="909244"/>
            <a:ext cx="5244488" cy="353173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95250" indent="-285750" algn="l">
              <a:lnSpc>
                <a:spcPct val="150000"/>
              </a:lnSpc>
              <a:spcAft>
                <a:spcPts val="300"/>
              </a:spcAft>
              <a:buFont typeface="Arial" panose="020B0604020202020204" pitchFamily="34" charset="0"/>
              <a:buChar char="•"/>
            </a:pPr>
            <a:r>
              <a:rPr lang="fr-FR" sz="1800" b="1" dirty="0">
                <a:solidFill>
                  <a:srgbClr val="000000"/>
                </a:solidFill>
                <a:effectLst/>
                <a:ea typeface="DejaVu Sans" panose="020B0603030804020204" pitchFamily="34" charset="0"/>
              </a:rPr>
              <a:t>Avantages</a:t>
            </a:r>
          </a:p>
          <a:p>
            <a:pPr marL="95250" indent="-285750" algn="l">
              <a:lnSpc>
                <a:spcPct val="150000"/>
              </a:lnSpc>
              <a:spcAft>
                <a:spcPts val="300"/>
              </a:spcAft>
              <a:buFont typeface="Arial" panose="020B0604020202020204" pitchFamily="34" charset="0"/>
              <a:buChar char="•"/>
            </a:pPr>
            <a:r>
              <a:rPr lang="fr-FR" sz="1800" b="0" i="0" u="none" strike="noStrike" dirty="0" smtClean="0">
                <a:effectLst/>
                <a:ea typeface="Times New Roman" panose="02020603050405020304" pitchFamily="18" charset="0"/>
                <a:cs typeface="Times New Roman" panose="02020603050405020304" pitchFamily="18" charset="0"/>
              </a:rPr>
              <a:t>Permettent </a:t>
            </a:r>
            <a:r>
              <a:rPr lang="fr-FR" sz="1800" b="0" i="0" u="none" strike="noStrike" dirty="0">
                <a:effectLst/>
                <a:ea typeface="Times New Roman" panose="02020603050405020304" pitchFamily="18" charset="0"/>
                <a:cs typeface="Times New Roman" panose="02020603050405020304" pitchFamily="18" charset="0"/>
              </a:rPr>
              <a:t>d’éviter l’utilisation de compensateurs aérodynamiques, </a:t>
            </a:r>
          </a:p>
          <a:p>
            <a:pPr marL="95250" indent="-285750" algn="l">
              <a:lnSpc>
                <a:spcPct val="150000"/>
              </a:lnSpc>
              <a:spcAft>
                <a:spcPts val="300"/>
              </a:spcAft>
              <a:buFont typeface="Arial" panose="020B0604020202020204" pitchFamily="34" charset="0"/>
              <a:buChar char="•"/>
            </a:pPr>
            <a:r>
              <a:rPr lang="fr-FR" sz="1800" b="0" spc="0" dirty="0">
                <a:solidFill>
                  <a:srgbClr val="000000"/>
                </a:solidFill>
                <a:effectLst/>
                <a:ea typeface="Times New Roman" panose="02020603050405020304" pitchFamily="18" charset="0"/>
                <a:cs typeface="Times New Roman" panose="02020603050405020304" pitchFamily="18" charset="0"/>
              </a:rPr>
              <a:t>ce qui donne un </a:t>
            </a:r>
            <a:r>
              <a:rPr lang="fr-FR" sz="1800" dirty="0">
                <a:effectLst/>
                <a:ea typeface="Times New Roman" panose="02020603050405020304" pitchFamily="18" charset="0"/>
              </a:rPr>
              <a:t>profil gouverne plus pur qui se traduit par un gain appréciable de finesse (↓ C</a:t>
            </a:r>
            <a:r>
              <a:rPr lang="fr-FR" sz="1800" baseline="-25000" dirty="0">
                <a:effectLst/>
                <a:ea typeface="Times New Roman" panose="02020603050405020304" pitchFamily="18" charset="0"/>
              </a:rPr>
              <a:t>x</a:t>
            </a:r>
            <a:r>
              <a:rPr lang="fr-FR" sz="1800" dirty="0">
                <a:effectLst/>
                <a:ea typeface="Times New Roman" panose="02020603050405020304" pitchFamily="18" charset="0"/>
              </a:rPr>
              <a:t>) ;</a:t>
            </a:r>
          </a:p>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fournissent </a:t>
            </a:r>
            <a:r>
              <a:rPr lang="fr-FR" sz="1800" b="1" spc="0" dirty="0">
                <a:solidFill>
                  <a:srgbClr val="000000"/>
                </a:solidFill>
                <a:effectLst/>
                <a:ea typeface="DejaVu Sans" panose="020B0603030804020204" pitchFamily="34" charset="0"/>
                <a:cs typeface="Times New Roman" panose="02020603050405020304" pitchFamily="18" charset="0"/>
              </a:rPr>
              <a:t>d’importantes puissances </a:t>
            </a:r>
            <a:r>
              <a:rPr lang="fr-FR" sz="1800" dirty="0">
                <a:solidFill>
                  <a:srgbClr val="000000"/>
                </a:solidFill>
                <a:effectLst/>
                <a:ea typeface="DejaVu Sans" panose="020B0603030804020204" pitchFamily="34" charset="0"/>
              </a:rPr>
              <a:t>de </a:t>
            </a:r>
            <a:r>
              <a:rPr lang="fr-FR" sz="1800" dirty="0" smtClean="0">
                <a:solidFill>
                  <a:srgbClr val="000000"/>
                </a:solidFill>
                <a:effectLst/>
                <a:ea typeface="DejaVu Sans" panose="020B0603030804020204" pitchFamily="34" charset="0"/>
              </a:rPr>
              <a:t>sortie</a:t>
            </a:r>
          </a:p>
          <a:p>
            <a:pPr marL="285750" indent="-285750">
              <a:lnSpc>
                <a:spcPct val="150000"/>
              </a:lnSpc>
              <a:buFont typeface="Arial" panose="020B0604020202020204" pitchFamily="34" charset="0"/>
              <a:buChar char="•"/>
            </a:pPr>
            <a:r>
              <a:rPr lang="fr-FR" sz="1800" dirty="0" smtClean="0">
                <a:solidFill>
                  <a:srgbClr val="000000"/>
                </a:solidFill>
                <a:effectLst/>
                <a:ea typeface="DejaVu Sans" panose="020B0603030804020204" pitchFamily="34" charset="0"/>
              </a:rPr>
              <a:t>assurent </a:t>
            </a:r>
            <a:r>
              <a:rPr lang="fr-FR" sz="1800" dirty="0">
                <a:solidFill>
                  <a:srgbClr val="000000"/>
                </a:solidFill>
                <a:effectLst/>
                <a:ea typeface="DejaVu Sans" panose="020B0603030804020204" pitchFamily="34" charset="0"/>
              </a:rPr>
              <a:t>la manœuvre intégrale des gouvernes, par des signaux d’entrée à efforts pilote nuls</a:t>
            </a:r>
          </a:p>
        </p:txBody>
      </p:sp>
      <p:pic>
        <p:nvPicPr>
          <p:cNvPr id="9" name="Espace réservé du contenu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90254" y="1209569"/>
            <a:ext cx="6286436" cy="3029373"/>
          </a:xfrm>
          <a:prstGeom prst="rect">
            <a:avLst/>
          </a:prstGeom>
        </p:spPr>
      </p:pic>
    </p:spTree>
    <p:extLst>
      <p:ext uri="{BB962C8B-B14F-4D97-AF65-F5344CB8AC3E}">
        <p14:creationId xmlns:p14="http://schemas.microsoft.com/office/powerpoint/2010/main" val="34684824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CF574FD-F528-E9EE-8881-59755D23C37B}"/>
              </a:ext>
            </a:extLst>
          </p:cNvPr>
          <p:cNvSpPr txBox="1"/>
          <p:nvPr/>
        </p:nvSpPr>
        <p:spPr>
          <a:xfrm>
            <a:off x="548088" y="4088260"/>
            <a:ext cx="10700133" cy="212686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l">
              <a:lnSpc>
                <a:spcPct val="150000"/>
              </a:lnSpc>
            </a:pPr>
            <a:r>
              <a:rPr lang="fr-FR" sz="1800" b="1" i="0" u="none" strike="noStrike" dirty="0">
                <a:effectLst/>
                <a:ea typeface="Times New Roman" panose="02020603050405020304" pitchFamily="18" charset="0"/>
                <a:cs typeface="Times New Roman" panose="02020603050405020304" pitchFamily="18" charset="0"/>
              </a:rPr>
              <a:t>Inconvénients</a:t>
            </a:r>
            <a:endParaRPr lang="fr-FR" sz="1800" b="1" dirty="0">
              <a:effectLst/>
              <a:ea typeface="Times New Roman" panose="02020603050405020304" pitchFamily="18" charset="0"/>
            </a:endParaRPr>
          </a:p>
          <a:p>
            <a:pPr indent="-838200" algn="just">
              <a:lnSpc>
                <a:spcPct val="150000"/>
              </a:lnSpc>
            </a:pPr>
            <a:r>
              <a:rPr lang="fr-FR" sz="1800" b="0" i="0" u="none" strike="noStrike" dirty="0">
                <a:effectLst/>
                <a:ea typeface="Times New Roman" panose="02020603050405020304" pitchFamily="18" charset="0"/>
                <a:cs typeface="Times New Roman" panose="02020603050405020304" pitchFamily="18" charset="0"/>
              </a:rPr>
              <a:t>En cas de panne hydraulique, la gouverne n’est plus manœuvrable, </a:t>
            </a:r>
          </a:p>
          <a:p>
            <a:pPr indent="-838200" algn="just">
              <a:lnSpc>
                <a:spcPct val="150000"/>
              </a:lnSpc>
            </a:pPr>
            <a:r>
              <a:rPr lang="fr-FR" sz="1800" b="0" i="0" u="none" strike="noStrike" dirty="0">
                <a:effectLst/>
                <a:ea typeface="Times New Roman" panose="02020603050405020304" pitchFamily="18" charset="0"/>
                <a:cs typeface="Times New Roman" panose="02020603050405020304" pitchFamily="18" charset="0"/>
              </a:rPr>
              <a:t>c’est la raison pour laquelle (fail-</a:t>
            </a:r>
            <a:r>
              <a:rPr lang="fr-FR" sz="1800" b="0" i="0" u="none" strike="noStrike" dirty="0" err="1">
                <a:effectLst/>
                <a:ea typeface="Times New Roman" panose="02020603050405020304" pitchFamily="18" charset="0"/>
                <a:cs typeface="Times New Roman" panose="02020603050405020304" pitchFamily="18" charset="0"/>
              </a:rPr>
              <a:t>safe</a:t>
            </a:r>
            <a:r>
              <a:rPr lang="fr-FR" sz="1800" b="0" i="0" u="none" strike="noStrike" dirty="0">
                <a:effectLst/>
                <a:ea typeface="Times New Roman" panose="02020603050405020304" pitchFamily="18" charset="0"/>
                <a:cs typeface="Times New Roman" panose="02020603050405020304" pitchFamily="18" charset="0"/>
              </a:rPr>
              <a:t>) </a:t>
            </a:r>
          </a:p>
          <a:p>
            <a:pPr indent="-838200" algn="just">
              <a:lnSpc>
                <a:spcPct val="150000"/>
              </a:lnSpc>
            </a:pPr>
            <a:r>
              <a:rPr lang="fr-FR" sz="1800" b="0" i="0" u="none" strike="noStrike" dirty="0">
                <a:effectLst/>
                <a:ea typeface="Times New Roman" panose="02020603050405020304" pitchFamily="18" charset="0"/>
                <a:cs typeface="Times New Roman" panose="02020603050405020304" pitchFamily="18" charset="0"/>
              </a:rPr>
              <a:t>ces servocommandes seront toujours doublées ou quelquefois triplées par des montages parallèles, avec des alimentations hydrauliques différentes.</a:t>
            </a:r>
            <a:endParaRPr lang="fr-FR" sz="1800" dirty="0">
              <a:effectLst/>
              <a:ea typeface="Times New Roman" panose="02020603050405020304" pitchFamily="18" charset="0"/>
            </a:endParaRPr>
          </a:p>
        </p:txBody>
      </p:sp>
      <p:sp>
        <p:nvSpPr>
          <p:cNvPr id="6" name="ZoneTexte 5">
            <a:extLst>
              <a:ext uri="{FF2B5EF4-FFF2-40B4-BE49-F238E27FC236}">
                <a16:creationId xmlns:a16="http://schemas.microsoft.com/office/drawing/2014/main" id="{3CB679C7-6F80-E2EE-DD56-16CD3373ED90}"/>
              </a:ext>
            </a:extLst>
          </p:cNvPr>
          <p:cNvSpPr txBox="1"/>
          <p:nvPr/>
        </p:nvSpPr>
        <p:spPr>
          <a:xfrm>
            <a:off x="4293824" y="483238"/>
            <a:ext cx="302137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ea typeface="DejaVu Sans" panose="020B0603030804020204" pitchFamily="34" charset="0"/>
              </a:rPr>
              <a:t>Servocommande irréversible</a:t>
            </a:r>
            <a:endParaRPr lang="fr-FR" dirty="0"/>
          </a:p>
        </p:txBody>
      </p:sp>
      <p:sp>
        <p:nvSpPr>
          <p:cNvPr id="7" name="ZoneTexte 6">
            <a:extLst>
              <a:ext uri="{FF2B5EF4-FFF2-40B4-BE49-F238E27FC236}">
                <a16:creationId xmlns:a16="http://schemas.microsoft.com/office/drawing/2014/main" id="{773587F3-52E0-3B92-A1F2-8F3D026CB85E}"/>
              </a:ext>
            </a:extLst>
          </p:cNvPr>
          <p:cNvSpPr txBox="1"/>
          <p:nvPr/>
        </p:nvSpPr>
        <p:spPr>
          <a:xfrm>
            <a:off x="3180661" y="64443"/>
            <a:ext cx="58306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spcBef>
                <a:spcPts val="1200"/>
              </a:spcBef>
              <a:buSzPts val="1600"/>
            </a:pPr>
            <a:r>
              <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PRIMAIRES: </a:t>
            </a:r>
            <a:r>
              <a:rPr lang="fr-FR" sz="1800" u="none" strike="noStrike" spc="0" dirty="0">
                <a:effectLst/>
                <a:ea typeface="Times New Roman" panose="02020603050405020304" pitchFamily="18" charset="0"/>
                <a:cs typeface="Times New Roman" panose="02020603050405020304" pitchFamily="18" charset="0"/>
              </a:rPr>
              <a:t>LES SERVOCOMMANDES</a:t>
            </a:r>
            <a:endPar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9" name="Espace réservé du contenu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7281" y="955728"/>
            <a:ext cx="6601746" cy="3029373"/>
          </a:xfrm>
          <a:prstGeom prst="rect">
            <a:avLst/>
          </a:prstGeom>
        </p:spPr>
      </p:pic>
    </p:spTree>
    <p:extLst>
      <p:ext uri="{BB962C8B-B14F-4D97-AF65-F5344CB8AC3E}">
        <p14:creationId xmlns:p14="http://schemas.microsoft.com/office/powerpoint/2010/main" val="38238892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ZoneTexte 11">
            <a:extLst>
              <a:ext uri="{FF2B5EF4-FFF2-40B4-BE49-F238E27FC236}">
                <a16:creationId xmlns:a16="http://schemas.microsoft.com/office/drawing/2014/main" id="{432F6200-B91C-FC16-2E26-4D99011F5A5F}"/>
              </a:ext>
            </a:extLst>
          </p:cNvPr>
          <p:cNvSpPr txBox="1"/>
          <p:nvPr/>
        </p:nvSpPr>
        <p:spPr>
          <a:xfrm>
            <a:off x="229335" y="1768920"/>
            <a:ext cx="6900808" cy="13388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Les commandes de vol primaires sont les dispositifs qui permettent d’assurer les évolutions de l’avion autour des trois axes de référence. </a:t>
            </a:r>
          </a:p>
          <a:p>
            <a:pPr marL="285750" indent="-285750">
              <a:lnSpc>
                <a:spcPct val="150000"/>
              </a:lnSpc>
              <a:buFont typeface="Arial" panose="020B0604020202020204" pitchFamily="34" charset="0"/>
              <a:buChar char="•"/>
            </a:pPr>
            <a:r>
              <a:rPr lang="fr-FR" sz="1800" b="1" i="0" u="none" strike="noStrike" spc="0" dirty="0" smtClean="0">
                <a:solidFill>
                  <a:srgbClr val="000000"/>
                </a:solidFill>
                <a:effectLst/>
                <a:ea typeface="DejaVu Sans" panose="020B0603030804020204" pitchFamily="34" charset="0"/>
                <a:cs typeface="Times New Roman" panose="02020603050405020304" pitchFamily="18" charset="0"/>
              </a:rPr>
              <a:t>le </a:t>
            </a:r>
            <a:r>
              <a:rPr lang="fr-FR" sz="1800" b="1" i="0" u="none" strike="noStrike" spc="0" dirty="0">
                <a:solidFill>
                  <a:srgbClr val="000000"/>
                </a:solidFill>
                <a:effectLst/>
                <a:ea typeface="DejaVu Sans" panose="020B0603030804020204" pitchFamily="34" charset="0"/>
                <a:cs typeface="Times New Roman" panose="02020603050405020304" pitchFamily="18" charset="0"/>
              </a:rPr>
              <a:t>pilote dispose de commandes pour actionner les gouvernes</a:t>
            </a:r>
            <a:endParaRPr lang="fr-FR" dirty="0"/>
          </a:p>
        </p:txBody>
      </p:sp>
      <p:sp>
        <p:nvSpPr>
          <p:cNvPr id="14" name="ZoneTexte 13">
            <a:extLst>
              <a:ext uri="{FF2B5EF4-FFF2-40B4-BE49-F238E27FC236}">
                <a16:creationId xmlns:a16="http://schemas.microsoft.com/office/drawing/2014/main" id="{B327050A-CB06-99B2-F4CD-AE46C3D4CBBF}"/>
              </a:ext>
            </a:extLst>
          </p:cNvPr>
          <p:cNvSpPr txBox="1"/>
          <p:nvPr/>
        </p:nvSpPr>
        <p:spPr>
          <a:xfrm>
            <a:off x="5000282" y="679589"/>
            <a:ext cx="1677318" cy="28110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lnSpc>
                <a:spcPts val="1400"/>
              </a:lnSpc>
              <a:spcBef>
                <a:spcPts val="6300"/>
              </a:spcBef>
              <a:spcAft>
                <a:spcPts val="2740"/>
              </a:spcAft>
              <a:buClr>
                <a:srgbClr val="000000"/>
              </a:buClr>
              <a:buSzPts val="1400"/>
              <a:tabLst>
                <a:tab pos="510540" algn="l"/>
              </a:tabLst>
            </a:pPr>
            <a:r>
              <a:rPr lang="fr-FR" sz="1600" b="1" u="none" strike="noStrike" spc="0" dirty="0">
                <a:effectLst/>
                <a:ea typeface="Times New Roman" panose="02020603050405020304" pitchFamily="18" charset="0"/>
                <a:cs typeface="Times New Roman" panose="02020603050405020304" pitchFamily="18" charset="0"/>
              </a:rPr>
              <a:t>GENERALITES</a:t>
            </a:r>
          </a:p>
        </p:txBody>
      </p:sp>
      <p:graphicFrame>
        <p:nvGraphicFramePr>
          <p:cNvPr id="9" name="Tableau 8">
            <a:extLst>
              <a:ext uri="{FF2B5EF4-FFF2-40B4-BE49-F238E27FC236}">
                <a16:creationId xmlns:a16="http://schemas.microsoft.com/office/drawing/2014/main" id="{6E4ECC85-D226-077A-9E00-D70DFAF5F7AE}"/>
              </a:ext>
            </a:extLst>
          </p:cNvPr>
          <p:cNvGraphicFramePr>
            <a:graphicFrameLocks noGrp="1"/>
          </p:cNvGraphicFramePr>
          <p:nvPr>
            <p:extLst>
              <p:ext uri="{D42A27DB-BD31-4B8C-83A1-F6EECF244321}">
                <p14:modId xmlns:p14="http://schemas.microsoft.com/office/powerpoint/2010/main" val="1905335650"/>
              </p:ext>
            </p:extLst>
          </p:nvPr>
        </p:nvGraphicFramePr>
        <p:xfrm>
          <a:off x="750984" y="3835586"/>
          <a:ext cx="6213514" cy="1905918"/>
        </p:xfrm>
        <a:graphic>
          <a:graphicData uri="http://schemas.openxmlformats.org/drawingml/2006/table">
            <a:tbl>
              <a:tblPr firstRow="1" firstCol="1" bandRow="1">
                <a:tableStyleId>{5C22544A-7EE6-4342-B048-85BDC9FD1C3A}</a:tableStyleId>
              </a:tblPr>
              <a:tblGrid>
                <a:gridCol w="2075745">
                  <a:extLst>
                    <a:ext uri="{9D8B030D-6E8A-4147-A177-3AD203B41FA5}">
                      <a16:colId xmlns:a16="http://schemas.microsoft.com/office/drawing/2014/main" val="2718752905"/>
                    </a:ext>
                  </a:extLst>
                </a:gridCol>
                <a:gridCol w="2397104">
                  <a:extLst>
                    <a:ext uri="{9D8B030D-6E8A-4147-A177-3AD203B41FA5}">
                      <a16:colId xmlns:a16="http://schemas.microsoft.com/office/drawing/2014/main" val="1977474758"/>
                    </a:ext>
                  </a:extLst>
                </a:gridCol>
                <a:gridCol w="1740665">
                  <a:extLst>
                    <a:ext uri="{9D8B030D-6E8A-4147-A177-3AD203B41FA5}">
                      <a16:colId xmlns:a16="http://schemas.microsoft.com/office/drawing/2014/main" val="3894634777"/>
                    </a:ext>
                  </a:extLst>
                </a:gridCol>
              </a:tblGrid>
              <a:tr h="487786">
                <a:tc>
                  <a:txBody>
                    <a:bodyPr/>
                    <a:lstStyle/>
                    <a:p>
                      <a:pPr marL="127000" indent="-838200" algn="ctr">
                        <a:lnSpc>
                          <a:spcPts val="1200"/>
                        </a:lnSpc>
                        <a:spcBef>
                          <a:spcPts val="300"/>
                        </a:spcBef>
                        <a:spcAft>
                          <a:spcPts val="0"/>
                        </a:spcAft>
                      </a:pPr>
                      <a:r>
                        <a:rPr lang="fr-FR" sz="1800" spc="0">
                          <a:effectLst/>
                        </a:rPr>
                        <a:t>Axe de référence</a:t>
                      </a:r>
                      <a:endParaRPr lang="fr-FR" sz="180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marL="279400" indent="-838200" algn="ctr">
                        <a:lnSpc>
                          <a:spcPts val="1200"/>
                        </a:lnSpc>
                        <a:spcBef>
                          <a:spcPts val="300"/>
                        </a:spcBef>
                        <a:spcAft>
                          <a:spcPts val="0"/>
                        </a:spcAft>
                      </a:pPr>
                      <a:r>
                        <a:rPr lang="fr-FR" sz="1800" spc="0" dirty="0">
                          <a:effectLst/>
                        </a:rPr>
                        <a:t>Commande</a:t>
                      </a:r>
                      <a:endParaRPr lang="fr-FR" sz="1800" dirty="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indent="-838200" algn="ctr">
                        <a:lnSpc>
                          <a:spcPts val="1200"/>
                        </a:lnSpc>
                        <a:spcBef>
                          <a:spcPts val="300"/>
                        </a:spcBef>
                      </a:pPr>
                      <a:r>
                        <a:rPr lang="fr-FR" sz="1800" spc="0">
                          <a:effectLst/>
                        </a:rPr>
                        <a:t>Gouverne</a:t>
                      </a:r>
                      <a:endParaRPr lang="fr-FR" sz="1800">
                        <a:effectLst/>
                        <a:latin typeface="Times New Roman" panose="02020603050405020304" pitchFamily="18" charset="0"/>
                        <a:ea typeface="Times New Roman" panose="02020603050405020304" pitchFamily="18" charset="0"/>
                      </a:endParaRPr>
                    </a:p>
                  </a:txBody>
                  <a:tcPr marL="6350" marR="6350" marT="0" marB="0" anchor="b"/>
                </a:tc>
                <a:extLst>
                  <a:ext uri="{0D108BD9-81ED-4DB2-BD59-A6C34878D82A}">
                    <a16:rowId xmlns:a16="http://schemas.microsoft.com/office/drawing/2014/main" val="1796891874"/>
                  </a:ext>
                </a:extLst>
              </a:tr>
              <a:tr h="465173">
                <a:tc>
                  <a:txBody>
                    <a:bodyPr/>
                    <a:lstStyle/>
                    <a:p>
                      <a:pPr marL="279400" indent="-838200" algn="ctr">
                        <a:lnSpc>
                          <a:spcPts val="1200"/>
                        </a:lnSpc>
                        <a:spcBef>
                          <a:spcPts val="300"/>
                        </a:spcBef>
                        <a:spcAft>
                          <a:spcPts val="0"/>
                        </a:spcAft>
                      </a:pPr>
                      <a:r>
                        <a:rPr lang="fr-FR" sz="1800">
                          <a:effectLst/>
                        </a:rPr>
                        <a:t>Tangage</a:t>
                      </a:r>
                      <a:endParaRPr lang="fr-FR" sz="180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marL="279400" indent="-838200" algn="ctr">
                        <a:lnSpc>
                          <a:spcPts val="1200"/>
                        </a:lnSpc>
                        <a:spcBef>
                          <a:spcPts val="300"/>
                        </a:spcBef>
                        <a:spcAft>
                          <a:spcPts val="0"/>
                        </a:spcAft>
                      </a:pPr>
                      <a:r>
                        <a:rPr lang="fr-FR" sz="1800">
                          <a:effectLst/>
                        </a:rPr>
                        <a:t>Manche</a:t>
                      </a:r>
                      <a:endParaRPr lang="fr-FR" sz="180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marL="279400" indent="-838200" algn="ctr">
                        <a:lnSpc>
                          <a:spcPts val="1200"/>
                        </a:lnSpc>
                        <a:spcBef>
                          <a:spcPts val="300"/>
                        </a:spcBef>
                        <a:spcAft>
                          <a:spcPts val="0"/>
                        </a:spcAft>
                      </a:pPr>
                      <a:r>
                        <a:rPr lang="fr-FR" sz="1800">
                          <a:effectLst/>
                        </a:rPr>
                        <a:t>Profondeur</a:t>
                      </a:r>
                      <a:endParaRPr lang="fr-FR" sz="1800">
                        <a:effectLst/>
                        <a:latin typeface="Times New Roman" panose="02020603050405020304" pitchFamily="18" charset="0"/>
                        <a:ea typeface="Times New Roman" panose="02020603050405020304" pitchFamily="18" charset="0"/>
                      </a:endParaRPr>
                    </a:p>
                  </a:txBody>
                  <a:tcPr marL="6350" marR="6350" marT="0" marB="0" anchor="b"/>
                </a:tc>
                <a:extLst>
                  <a:ext uri="{0D108BD9-81ED-4DB2-BD59-A6C34878D82A}">
                    <a16:rowId xmlns:a16="http://schemas.microsoft.com/office/drawing/2014/main" val="987953832"/>
                  </a:ext>
                </a:extLst>
              </a:tr>
              <a:tr h="465173">
                <a:tc>
                  <a:txBody>
                    <a:bodyPr/>
                    <a:lstStyle/>
                    <a:p>
                      <a:pPr marL="279400" indent="-838200" algn="ctr">
                        <a:lnSpc>
                          <a:spcPts val="1200"/>
                        </a:lnSpc>
                        <a:spcBef>
                          <a:spcPts val="300"/>
                        </a:spcBef>
                        <a:spcAft>
                          <a:spcPts val="0"/>
                        </a:spcAft>
                      </a:pPr>
                      <a:r>
                        <a:rPr lang="fr-FR" sz="1800">
                          <a:effectLst/>
                        </a:rPr>
                        <a:t>Roulis</a:t>
                      </a:r>
                      <a:endParaRPr lang="fr-FR" sz="180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marL="279400" indent="-838200" algn="ctr">
                        <a:lnSpc>
                          <a:spcPts val="1200"/>
                        </a:lnSpc>
                        <a:spcBef>
                          <a:spcPts val="300"/>
                        </a:spcBef>
                        <a:spcAft>
                          <a:spcPts val="0"/>
                        </a:spcAft>
                      </a:pPr>
                      <a:r>
                        <a:rPr lang="fr-FR" sz="1800">
                          <a:effectLst/>
                        </a:rPr>
                        <a:t>Volant</a:t>
                      </a:r>
                      <a:endParaRPr lang="fr-FR" sz="180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marL="279400" indent="-838200" algn="ctr">
                        <a:lnSpc>
                          <a:spcPts val="1200"/>
                        </a:lnSpc>
                        <a:spcBef>
                          <a:spcPts val="300"/>
                        </a:spcBef>
                        <a:spcAft>
                          <a:spcPts val="0"/>
                        </a:spcAft>
                      </a:pPr>
                      <a:r>
                        <a:rPr lang="fr-FR" sz="1800">
                          <a:effectLst/>
                        </a:rPr>
                        <a:t>Ailerons</a:t>
                      </a:r>
                      <a:endParaRPr lang="fr-FR" sz="1800">
                        <a:effectLst/>
                        <a:latin typeface="Times New Roman" panose="02020603050405020304" pitchFamily="18" charset="0"/>
                        <a:ea typeface="Times New Roman" panose="02020603050405020304" pitchFamily="18" charset="0"/>
                      </a:endParaRPr>
                    </a:p>
                  </a:txBody>
                  <a:tcPr marL="6350" marR="6350" marT="0" marB="0" anchor="b"/>
                </a:tc>
                <a:extLst>
                  <a:ext uri="{0D108BD9-81ED-4DB2-BD59-A6C34878D82A}">
                    <a16:rowId xmlns:a16="http://schemas.microsoft.com/office/drawing/2014/main" val="1166125990"/>
                  </a:ext>
                </a:extLst>
              </a:tr>
              <a:tr h="487786">
                <a:tc>
                  <a:txBody>
                    <a:bodyPr/>
                    <a:lstStyle/>
                    <a:p>
                      <a:pPr marL="279400" indent="-838200" algn="ctr">
                        <a:lnSpc>
                          <a:spcPts val="1200"/>
                        </a:lnSpc>
                        <a:spcBef>
                          <a:spcPts val="300"/>
                        </a:spcBef>
                        <a:spcAft>
                          <a:spcPts val="0"/>
                        </a:spcAft>
                      </a:pPr>
                      <a:r>
                        <a:rPr lang="fr-FR" sz="1800">
                          <a:effectLst/>
                        </a:rPr>
                        <a:t>Lacet</a:t>
                      </a:r>
                      <a:endParaRPr lang="fr-FR" sz="180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marL="279400" indent="-838200" algn="ctr">
                        <a:lnSpc>
                          <a:spcPts val="1200"/>
                        </a:lnSpc>
                        <a:spcBef>
                          <a:spcPts val="300"/>
                        </a:spcBef>
                        <a:spcAft>
                          <a:spcPts val="0"/>
                        </a:spcAft>
                      </a:pPr>
                      <a:r>
                        <a:rPr lang="fr-FR" sz="1800">
                          <a:effectLst/>
                        </a:rPr>
                        <a:t>Palonniers</a:t>
                      </a:r>
                      <a:endParaRPr lang="fr-FR" sz="180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marL="279400" indent="-838200" algn="ctr">
                        <a:lnSpc>
                          <a:spcPts val="1200"/>
                        </a:lnSpc>
                        <a:spcBef>
                          <a:spcPts val="300"/>
                        </a:spcBef>
                        <a:spcAft>
                          <a:spcPts val="0"/>
                        </a:spcAft>
                      </a:pPr>
                      <a:r>
                        <a:rPr lang="fr-FR" sz="1800" dirty="0">
                          <a:effectLst/>
                        </a:rPr>
                        <a:t>Direction</a:t>
                      </a:r>
                      <a:endParaRPr lang="fr-FR" sz="1800" dirty="0">
                        <a:effectLst/>
                        <a:latin typeface="Times New Roman" panose="02020603050405020304" pitchFamily="18" charset="0"/>
                        <a:ea typeface="Times New Roman" panose="02020603050405020304" pitchFamily="18" charset="0"/>
                      </a:endParaRPr>
                    </a:p>
                  </a:txBody>
                  <a:tcPr marL="6350" marR="6350" marT="0" marB="0" anchor="b"/>
                </a:tc>
                <a:extLst>
                  <a:ext uri="{0D108BD9-81ED-4DB2-BD59-A6C34878D82A}">
                    <a16:rowId xmlns:a16="http://schemas.microsoft.com/office/drawing/2014/main" val="385183548"/>
                  </a:ext>
                </a:extLst>
              </a:tr>
            </a:tbl>
          </a:graphicData>
        </a:graphic>
      </p:graphicFrame>
      <p:sp>
        <p:nvSpPr>
          <p:cNvPr id="7" name="ZoneTexte 6">
            <a:extLst>
              <a:ext uri="{FF2B5EF4-FFF2-40B4-BE49-F238E27FC236}">
                <a16:creationId xmlns:a16="http://schemas.microsoft.com/office/drawing/2014/main" id="{F9A4BDAC-E9B0-D635-2BF6-40514F099C93}"/>
              </a:ext>
            </a:extLst>
          </p:cNvPr>
          <p:cNvSpPr txBox="1"/>
          <p:nvPr/>
        </p:nvSpPr>
        <p:spPr>
          <a:xfrm>
            <a:off x="4238739" y="228642"/>
            <a:ext cx="320866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spcBef>
                <a:spcPts val="1200"/>
              </a:spcBef>
              <a:buSzPts val="1600"/>
            </a:pPr>
            <a:r>
              <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PRIMAIRES</a:t>
            </a:r>
          </a:p>
        </p:txBody>
      </p:sp>
      <p:sp>
        <p:nvSpPr>
          <p:cNvPr id="10" name="ZoneTexte 9">
            <a:extLst>
              <a:ext uri="{FF2B5EF4-FFF2-40B4-BE49-F238E27FC236}">
                <a16:creationId xmlns:a16="http://schemas.microsoft.com/office/drawing/2014/main" id="{D5C6729F-E9CD-C8BF-3614-61DFC641A367}"/>
              </a:ext>
            </a:extLst>
          </p:cNvPr>
          <p:cNvSpPr txBox="1"/>
          <p:nvPr/>
        </p:nvSpPr>
        <p:spPr>
          <a:xfrm>
            <a:off x="5000282" y="637746"/>
            <a:ext cx="1677318" cy="28110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lnSpc>
                <a:spcPts val="1400"/>
              </a:lnSpc>
              <a:spcBef>
                <a:spcPts val="6300"/>
              </a:spcBef>
              <a:spcAft>
                <a:spcPts val="2740"/>
              </a:spcAft>
              <a:buClr>
                <a:srgbClr val="000000"/>
              </a:buClr>
              <a:buSzPts val="1400"/>
              <a:tabLst>
                <a:tab pos="510540" algn="l"/>
              </a:tabLst>
            </a:pPr>
            <a:r>
              <a:rPr lang="fr-FR" sz="1600" b="1" u="none" strike="noStrike" spc="0" dirty="0">
                <a:effectLst/>
                <a:ea typeface="Times New Roman" panose="02020603050405020304" pitchFamily="18" charset="0"/>
                <a:cs typeface="Times New Roman" panose="02020603050405020304" pitchFamily="18" charset="0"/>
              </a:rPr>
              <a:t>GENERALITES</a:t>
            </a:r>
          </a:p>
        </p:txBody>
      </p:sp>
      <p:sp>
        <p:nvSpPr>
          <p:cNvPr id="11" name="ZoneTexte 10">
            <a:extLst>
              <a:ext uri="{FF2B5EF4-FFF2-40B4-BE49-F238E27FC236}">
                <a16:creationId xmlns:a16="http://schemas.microsoft.com/office/drawing/2014/main" id="{CA9155BF-3FD4-45A1-65E7-F93143EAF52F}"/>
              </a:ext>
            </a:extLst>
          </p:cNvPr>
          <p:cNvSpPr txBox="1"/>
          <p:nvPr/>
        </p:nvSpPr>
        <p:spPr>
          <a:xfrm>
            <a:off x="4238739" y="186799"/>
            <a:ext cx="320866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spcBef>
                <a:spcPts val="1200"/>
              </a:spcBef>
              <a:buSzPts val="1600"/>
            </a:pPr>
            <a:r>
              <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PRIMAIRES</a:t>
            </a:r>
          </a:p>
        </p:txBody>
      </p:sp>
      <p:pic>
        <p:nvPicPr>
          <p:cNvPr id="4" name="Espace réservé du contenu 3"/>
          <p:cNvPicPr>
            <a:picLocks noGrp="1" noChangeAspect="1"/>
          </p:cNvPicPr>
          <p:nvPr>
            <p:ph idx="1"/>
          </p:nvPr>
        </p:nvPicPr>
        <p:blipFill>
          <a:blip r:embed="rId2"/>
          <a:stretch>
            <a:fillRect/>
          </a:stretch>
        </p:blipFill>
        <p:spPr>
          <a:xfrm>
            <a:off x="7266495" y="1050183"/>
            <a:ext cx="4338802" cy="3237414"/>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775029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30677951-4FEC-C6B9-9CE7-EC4F32C253DC}"/>
              </a:ext>
            </a:extLst>
          </p:cNvPr>
          <p:cNvSpPr txBox="1"/>
          <p:nvPr/>
        </p:nvSpPr>
        <p:spPr>
          <a:xfrm>
            <a:off x="352713" y="1743278"/>
            <a:ext cx="6097836" cy="151580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spcBef>
                <a:spcPts val="300"/>
              </a:spcBef>
            </a:pPr>
            <a:r>
              <a:rPr lang="fr-FR" sz="1800" b="0" i="0" u="none" strike="noStrike" dirty="0">
                <a:effectLst/>
                <a:ea typeface="Times New Roman" panose="02020603050405020304" pitchFamily="18" charset="0"/>
                <a:cs typeface="Times New Roman" panose="02020603050405020304" pitchFamily="18" charset="0"/>
              </a:rPr>
              <a:t>La gouverne est manœuvrée par trois servocommandes indépendantes montées en parallèle, fonctionnant simultanément. </a:t>
            </a:r>
          </a:p>
          <a:p>
            <a:pPr indent="-838200" algn="just">
              <a:spcBef>
                <a:spcPts val="300"/>
              </a:spcBef>
            </a:pPr>
            <a:r>
              <a:rPr lang="fr-FR" sz="1800" b="0" i="0" u="none" strike="noStrike" dirty="0">
                <a:effectLst/>
                <a:ea typeface="Times New Roman" panose="02020603050405020304" pitchFamily="18" charset="0"/>
                <a:cs typeface="Times New Roman" panose="02020603050405020304" pitchFamily="18" charset="0"/>
              </a:rPr>
              <a:t>Chaque servocommande est alimentée par un circuit hydraulique différent (vert - bleu -jaune).</a:t>
            </a:r>
            <a:endParaRPr lang="fr-FR" sz="1800" dirty="0">
              <a:effectLst/>
              <a:ea typeface="Times New Roman" panose="02020603050405020304" pitchFamily="18" charset="0"/>
            </a:endParaRPr>
          </a:p>
        </p:txBody>
      </p:sp>
      <p:sp>
        <p:nvSpPr>
          <p:cNvPr id="11" name="ZoneTexte 10">
            <a:extLst>
              <a:ext uri="{FF2B5EF4-FFF2-40B4-BE49-F238E27FC236}">
                <a16:creationId xmlns:a16="http://schemas.microsoft.com/office/drawing/2014/main" id="{D06FE356-8BE3-22D5-3446-04693AD63622}"/>
              </a:ext>
            </a:extLst>
          </p:cNvPr>
          <p:cNvSpPr txBox="1"/>
          <p:nvPr/>
        </p:nvSpPr>
        <p:spPr>
          <a:xfrm>
            <a:off x="352713" y="4366284"/>
            <a:ext cx="6097836" cy="96180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defPPr>
              <a:defRPr lang="fr-FR"/>
            </a:defPPr>
            <a:lvl1pPr indent="-838200" algn="just">
              <a:spcBef>
                <a:spcPts val="300"/>
              </a:spcBef>
              <a:defRPr b="0" i="0" u="none" strike="noStrike">
                <a:effectLst/>
                <a:ea typeface="Times New Roman" panose="02020603050405020304" pitchFamily="18" charset="0"/>
                <a:cs typeface="Times New Roman" panose="02020603050405020304" pitchFamily="18" charset="0"/>
              </a:defRPr>
            </a:lvl1pPr>
          </a:lstStyle>
          <a:p>
            <a:r>
              <a:rPr lang="fr-FR" dirty="0"/>
              <a:t>On peut également trouver ce même montage avec seulement deux servocommandes par gouverne </a:t>
            </a:r>
            <a:endParaRPr lang="fr-FR" dirty="0" smtClean="0"/>
          </a:p>
          <a:p>
            <a:r>
              <a:rPr lang="fr-FR" dirty="0" smtClean="0"/>
              <a:t>(</a:t>
            </a:r>
            <a:r>
              <a:rPr lang="fr-FR" dirty="0"/>
              <a:t>A320-330 chaînes profondeur et ailerons).</a:t>
            </a:r>
          </a:p>
        </p:txBody>
      </p:sp>
      <p:sp>
        <p:nvSpPr>
          <p:cNvPr id="8" name="ZoneTexte 7">
            <a:extLst>
              <a:ext uri="{FF2B5EF4-FFF2-40B4-BE49-F238E27FC236}">
                <a16:creationId xmlns:a16="http://schemas.microsoft.com/office/drawing/2014/main" id="{673D4E0A-51E8-FD61-AE7C-5791024F8EB3}"/>
              </a:ext>
            </a:extLst>
          </p:cNvPr>
          <p:cNvSpPr txBox="1"/>
          <p:nvPr/>
        </p:nvSpPr>
        <p:spPr>
          <a:xfrm>
            <a:off x="4136168" y="543425"/>
            <a:ext cx="3357707"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ea typeface="DejaVu Sans" panose="020B0603030804020204" pitchFamily="34" charset="0"/>
              </a:rPr>
              <a:t>Servocommande </a:t>
            </a:r>
            <a:r>
              <a:rPr lang="fr-FR" sz="1800" dirty="0" smtClean="0">
                <a:solidFill>
                  <a:srgbClr val="000000"/>
                </a:solidFill>
                <a:effectLst/>
                <a:ea typeface="DejaVu Sans" panose="020B0603030804020204" pitchFamily="34" charset="0"/>
              </a:rPr>
              <a:t>irréversible</a:t>
            </a:r>
          </a:p>
          <a:p>
            <a:pPr algn="ctr"/>
            <a:r>
              <a:rPr lang="fr-FR" dirty="0">
                <a:ea typeface="Times New Roman" panose="02020603050405020304" pitchFamily="18" charset="0"/>
                <a:cs typeface="Times New Roman" panose="02020603050405020304" pitchFamily="18" charset="0"/>
              </a:rPr>
              <a:t>Exemple A300/310 - A320 - </a:t>
            </a:r>
            <a:r>
              <a:rPr lang="fr-FR" dirty="0" smtClean="0">
                <a:ea typeface="Times New Roman" panose="02020603050405020304" pitchFamily="18" charset="0"/>
                <a:cs typeface="Times New Roman" panose="02020603050405020304" pitchFamily="18" charset="0"/>
              </a:rPr>
              <a:t>330</a:t>
            </a:r>
            <a:endParaRPr lang="fr-FR" dirty="0"/>
          </a:p>
        </p:txBody>
      </p:sp>
      <p:sp>
        <p:nvSpPr>
          <p:cNvPr id="10" name="ZoneTexte 9">
            <a:extLst>
              <a:ext uri="{FF2B5EF4-FFF2-40B4-BE49-F238E27FC236}">
                <a16:creationId xmlns:a16="http://schemas.microsoft.com/office/drawing/2014/main" id="{7207AC3D-11DE-4D9A-404D-E46CC134F15F}"/>
              </a:ext>
            </a:extLst>
          </p:cNvPr>
          <p:cNvSpPr txBox="1"/>
          <p:nvPr/>
        </p:nvSpPr>
        <p:spPr>
          <a:xfrm>
            <a:off x="3180661" y="64443"/>
            <a:ext cx="58306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spcBef>
                <a:spcPts val="1200"/>
              </a:spcBef>
              <a:buSzPts val="1600"/>
            </a:pPr>
            <a:r>
              <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PRIMAIRES: </a:t>
            </a:r>
            <a:r>
              <a:rPr lang="fr-FR" sz="1800" u="none" strike="noStrike" spc="0" dirty="0">
                <a:effectLst/>
                <a:ea typeface="Times New Roman" panose="02020603050405020304" pitchFamily="18" charset="0"/>
                <a:cs typeface="Times New Roman" panose="02020603050405020304" pitchFamily="18" charset="0"/>
              </a:rPr>
              <a:t>LES SERVOCOMMANDES</a:t>
            </a:r>
            <a:endPar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1489" y="1299406"/>
            <a:ext cx="4077269" cy="5277587"/>
          </a:xfrm>
          <a:prstGeom prst="rect">
            <a:avLst/>
          </a:prstGeom>
        </p:spPr>
      </p:pic>
    </p:spTree>
    <p:extLst>
      <p:ext uri="{BB962C8B-B14F-4D97-AF65-F5344CB8AC3E}">
        <p14:creationId xmlns:p14="http://schemas.microsoft.com/office/powerpoint/2010/main" val="27760179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1A796B94-25A4-9AB6-EE01-25E816FDE52E}"/>
              </a:ext>
            </a:extLst>
          </p:cNvPr>
          <p:cNvSpPr txBox="1"/>
          <p:nvPr/>
        </p:nvSpPr>
        <p:spPr>
          <a:xfrm>
            <a:off x="713341" y="4665109"/>
            <a:ext cx="11080051" cy="129586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La gouverne est manœuvrée par deux servocommandes accouplées en parallèle sur un même corps, </a:t>
            </a:r>
          </a:p>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cet ensemble est appelé servocommande double corps et </a:t>
            </a:r>
          </a:p>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chaque corps est alimenté par un circuit hydraulique différent</a:t>
            </a:r>
            <a:endParaRPr lang="fr-FR" dirty="0"/>
          </a:p>
        </p:txBody>
      </p:sp>
      <p:sp>
        <p:nvSpPr>
          <p:cNvPr id="8" name="ZoneTexte 7">
            <a:extLst>
              <a:ext uri="{FF2B5EF4-FFF2-40B4-BE49-F238E27FC236}">
                <a16:creationId xmlns:a16="http://schemas.microsoft.com/office/drawing/2014/main" id="{1B690230-24AE-E3B6-BD02-34446BA9917F}"/>
              </a:ext>
            </a:extLst>
          </p:cNvPr>
          <p:cNvSpPr txBox="1"/>
          <p:nvPr/>
        </p:nvSpPr>
        <p:spPr>
          <a:xfrm>
            <a:off x="3180661" y="585733"/>
            <a:ext cx="58306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ea typeface="DejaVu Sans" panose="020B0603030804020204" pitchFamily="34" charset="0"/>
              </a:rPr>
              <a:t>Servocommande </a:t>
            </a:r>
            <a:r>
              <a:rPr lang="fr-FR" sz="1800" dirty="0" smtClean="0">
                <a:solidFill>
                  <a:srgbClr val="000000"/>
                </a:solidFill>
                <a:effectLst/>
                <a:ea typeface="DejaVu Sans" panose="020B0603030804020204" pitchFamily="34" charset="0"/>
              </a:rPr>
              <a:t>irréversible: </a:t>
            </a:r>
            <a:r>
              <a:rPr lang="fr-FR" dirty="0">
                <a:ea typeface="Times New Roman" panose="02020603050405020304" pitchFamily="18" charset="0"/>
                <a:cs typeface="Times New Roman" panose="02020603050405020304" pitchFamily="18" charset="0"/>
              </a:rPr>
              <a:t>Exemple </a:t>
            </a:r>
            <a:r>
              <a:rPr lang="fr-FR" dirty="0" smtClean="0">
                <a:ea typeface="Times New Roman" panose="02020603050405020304" pitchFamily="18" charset="0"/>
                <a:cs typeface="Times New Roman" panose="02020603050405020304" pitchFamily="18" charset="0"/>
              </a:rPr>
              <a:t>B737-747</a:t>
            </a:r>
            <a:endParaRPr lang="fr-FR" dirty="0"/>
          </a:p>
        </p:txBody>
      </p:sp>
      <p:sp>
        <p:nvSpPr>
          <p:cNvPr id="9" name="ZoneTexte 8">
            <a:extLst>
              <a:ext uri="{FF2B5EF4-FFF2-40B4-BE49-F238E27FC236}">
                <a16:creationId xmlns:a16="http://schemas.microsoft.com/office/drawing/2014/main" id="{6E7DFCD6-A440-57CB-E1EB-3056259F6DFB}"/>
              </a:ext>
            </a:extLst>
          </p:cNvPr>
          <p:cNvSpPr txBox="1"/>
          <p:nvPr/>
        </p:nvSpPr>
        <p:spPr>
          <a:xfrm>
            <a:off x="3180661" y="64443"/>
            <a:ext cx="58306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spcBef>
                <a:spcPts val="1200"/>
              </a:spcBef>
              <a:buSzPts val="1600"/>
            </a:pPr>
            <a:r>
              <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PRIMAIRES: </a:t>
            </a:r>
            <a:r>
              <a:rPr lang="fr-FR" sz="1800" u="none" strike="noStrike" spc="0" dirty="0">
                <a:effectLst/>
                <a:ea typeface="Times New Roman" panose="02020603050405020304" pitchFamily="18" charset="0"/>
                <a:cs typeface="Times New Roman" panose="02020603050405020304" pitchFamily="18" charset="0"/>
              </a:rPr>
              <a:t>LES SERVOCOMMANDES</a:t>
            </a:r>
            <a:endPar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3"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6336" y="1254259"/>
            <a:ext cx="8259328" cy="3181794"/>
          </a:xfrm>
        </p:spPr>
      </p:pic>
    </p:spTree>
    <p:extLst>
      <p:ext uri="{BB962C8B-B14F-4D97-AF65-F5344CB8AC3E}">
        <p14:creationId xmlns:p14="http://schemas.microsoft.com/office/powerpoint/2010/main" val="39463982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53AAE8AE-F8F7-C1E5-C21D-FA3F28C9933F}"/>
              </a:ext>
            </a:extLst>
          </p:cNvPr>
          <p:cNvPicPr>
            <a:picLocks noGrp="1" noChangeAspect="1"/>
          </p:cNvPicPr>
          <p:nvPr>
            <p:ph idx="1"/>
          </p:nvPr>
        </p:nvPicPr>
        <p:blipFill>
          <a:blip r:embed="rId2"/>
          <a:stretch>
            <a:fillRect/>
          </a:stretch>
        </p:blipFill>
        <p:spPr>
          <a:xfrm>
            <a:off x="2538217" y="920691"/>
            <a:ext cx="7115563" cy="3750185"/>
          </a:xfr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0BFE9DA6-9A0C-B6AA-B345-6F0FB29485DD}"/>
              </a:ext>
            </a:extLst>
          </p:cNvPr>
          <p:cNvSpPr txBox="1"/>
          <p:nvPr/>
        </p:nvSpPr>
        <p:spPr>
          <a:xfrm>
            <a:off x="585511" y="4898471"/>
            <a:ext cx="11273928" cy="171136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Elle est fixée à la structure par ses deux vérins (points fixes) </a:t>
            </a:r>
          </a:p>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se déplace en entraînant la gouverne. </a:t>
            </a:r>
          </a:p>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L’alimentation haute pression hydraulique s’effectue simultanément par les tiges creuses de chaque vérin. </a:t>
            </a:r>
          </a:p>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La commande pilote est assurée par deux tiroirs distributeurs reliés à celle-ci par deux bielles élastiques.</a:t>
            </a:r>
            <a:endParaRPr lang="fr-FR" dirty="0"/>
          </a:p>
        </p:txBody>
      </p:sp>
      <p:sp>
        <p:nvSpPr>
          <p:cNvPr id="6" name="ZoneTexte 5">
            <a:extLst>
              <a:ext uri="{FF2B5EF4-FFF2-40B4-BE49-F238E27FC236}">
                <a16:creationId xmlns:a16="http://schemas.microsoft.com/office/drawing/2014/main" id="{016D59CA-2CE9-7272-81C6-8129A1EF5D93}"/>
              </a:ext>
            </a:extLst>
          </p:cNvPr>
          <p:cNvSpPr txBox="1"/>
          <p:nvPr/>
        </p:nvSpPr>
        <p:spPr>
          <a:xfrm>
            <a:off x="3180661" y="64443"/>
            <a:ext cx="58306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spcBef>
                <a:spcPts val="1200"/>
              </a:spcBef>
              <a:buSzPts val="1600"/>
            </a:pPr>
            <a:r>
              <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PRIMAIRES: </a:t>
            </a:r>
            <a:r>
              <a:rPr lang="fr-FR" sz="1800" u="none" strike="noStrike" spc="0" dirty="0">
                <a:effectLst/>
                <a:ea typeface="Times New Roman" panose="02020603050405020304" pitchFamily="18" charset="0"/>
                <a:cs typeface="Times New Roman" panose="02020603050405020304" pitchFamily="18" charset="0"/>
              </a:rPr>
              <a:t>LES SERVOCOMMANDES</a:t>
            </a:r>
            <a:endPar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501F1E5D-3428-D06A-4FBB-5ECE792CA02E}"/>
              </a:ext>
            </a:extLst>
          </p:cNvPr>
          <p:cNvSpPr txBox="1"/>
          <p:nvPr/>
        </p:nvSpPr>
        <p:spPr>
          <a:xfrm>
            <a:off x="3691932" y="551359"/>
            <a:ext cx="480813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ea typeface="DejaVu Sans" panose="020B0603030804020204" pitchFamily="34" charset="0"/>
              </a:rPr>
              <a:t>Servocommande </a:t>
            </a:r>
            <a:r>
              <a:rPr lang="fr-FR" dirty="0">
                <a:solidFill>
                  <a:srgbClr val="000000"/>
                </a:solidFill>
                <a:ea typeface="DejaVu Sans" panose="020B0603030804020204" pitchFamily="34" charset="0"/>
              </a:rPr>
              <a:t>irréversible: </a:t>
            </a:r>
            <a:r>
              <a:rPr lang="fr-FR" dirty="0" smtClean="0">
                <a:solidFill>
                  <a:srgbClr val="000000"/>
                </a:solidFill>
                <a:ea typeface="DejaVu Sans" panose="020B0603030804020204" pitchFamily="34" charset="0"/>
              </a:rPr>
              <a:t>double corps</a:t>
            </a:r>
            <a:endParaRPr lang="fr-FR" dirty="0"/>
          </a:p>
        </p:txBody>
      </p:sp>
    </p:spTree>
    <p:extLst>
      <p:ext uri="{BB962C8B-B14F-4D97-AF65-F5344CB8AC3E}">
        <p14:creationId xmlns:p14="http://schemas.microsoft.com/office/powerpoint/2010/main" val="2511530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B4E68F2-92DE-F5F9-EC0C-EFA43B876B93}"/>
              </a:ext>
            </a:extLst>
          </p:cNvPr>
          <p:cNvSpPr txBox="1"/>
          <p:nvPr/>
        </p:nvSpPr>
        <p:spPr>
          <a:xfrm>
            <a:off x="301180" y="4854656"/>
            <a:ext cx="11589639"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R="152400" algn="ctr"/>
            <a:r>
              <a:rPr lang="fr-FR" sz="1800" b="1" dirty="0">
                <a:effectLst/>
                <a:ea typeface="Times New Roman" panose="02020603050405020304" pitchFamily="18" charset="0"/>
              </a:rPr>
              <a:t>Au neutre</a:t>
            </a:r>
          </a:p>
          <a:p>
            <a:pPr marL="285750" marR="152400" indent="-285750" algn="just">
              <a:buFont typeface="Arial" panose="020B0604020202020204" pitchFamily="34" charset="0"/>
              <a:buChar char="•"/>
            </a:pPr>
            <a:r>
              <a:rPr lang="fr-FR" sz="1800" dirty="0">
                <a:effectLst/>
                <a:ea typeface="Times New Roman" panose="02020603050405020304" pitchFamily="18" charset="0"/>
              </a:rPr>
              <a:t>Les tiroirs distributeurs étant au neutre, la HP hydraulique est bloquée dans la chambre de chaque corps ; </a:t>
            </a:r>
          </a:p>
          <a:p>
            <a:pPr marL="285750" marR="152400" indent="-285750" algn="just">
              <a:buFont typeface="Arial" panose="020B0604020202020204" pitchFamily="34" charset="0"/>
              <a:buChar char="•"/>
            </a:pPr>
            <a:r>
              <a:rPr lang="fr-FR" sz="1800" dirty="0">
                <a:effectLst/>
                <a:ea typeface="Times New Roman" panose="02020603050405020304" pitchFamily="18" charset="0"/>
              </a:rPr>
              <a:t>les forces développées (</a:t>
            </a:r>
            <a:r>
              <a:rPr lang="fr-FR" sz="1800" dirty="0" err="1">
                <a:effectLst/>
                <a:ea typeface="Times New Roman" panose="02020603050405020304" pitchFamily="18" charset="0"/>
              </a:rPr>
              <a:t>Pxs</a:t>
            </a:r>
            <a:r>
              <a:rPr lang="fr-FR" sz="1800" dirty="0">
                <a:effectLst/>
                <a:ea typeface="Times New Roman" panose="02020603050405020304" pitchFamily="18" charset="0"/>
              </a:rPr>
              <a:t>) dans chaque corps s’opposent, </a:t>
            </a:r>
          </a:p>
          <a:p>
            <a:pPr marL="285750" marR="152400" indent="-285750" algn="just">
              <a:buFont typeface="Arial" panose="020B0604020202020204" pitchFamily="34" charset="0"/>
              <a:buChar char="•"/>
            </a:pPr>
            <a:r>
              <a:rPr lang="fr-FR" sz="1800" dirty="0">
                <a:effectLst/>
                <a:ea typeface="Times New Roman" panose="02020603050405020304" pitchFamily="18" charset="0"/>
              </a:rPr>
              <a:t>de plus les deux chambres B étant fermées, </a:t>
            </a:r>
          </a:p>
          <a:p>
            <a:pPr marL="285750" marR="152400" indent="-285750" algn="just">
              <a:buFont typeface="Arial" panose="020B0604020202020204" pitchFamily="34" charset="0"/>
              <a:buChar char="•"/>
            </a:pPr>
            <a:r>
              <a:rPr lang="fr-FR" sz="1800" dirty="0">
                <a:effectLst/>
                <a:ea typeface="Times New Roman" panose="02020603050405020304" pitchFamily="18" charset="0"/>
              </a:rPr>
              <a:t>les deux vérins sont bloqués hydrauliquement, </a:t>
            </a:r>
          </a:p>
          <a:p>
            <a:pPr marL="285750" marR="152400" indent="-285750" algn="just">
              <a:buFont typeface="Arial" panose="020B0604020202020204" pitchFamily="34" charset="0"/>
              <a:buChar char="•"/>
            </a:pPr>
            <a:r>
              <a:rPr lang="fr-FR" sz="1800" dirty="0">
                <a:effectLst/>
                <a:ea typeface="Times New Roman" panose="02020603050405020304" pitchFamily="18" charset="0"/>
              </a:rPr>
              <a:t>corps de la servocommande est immobilisé ainsi que la gouverne.</a:t>
            </a:r>
          </a:p>
        </p:txBody>
      </p:sp>
      <p:sp>
        <p:nvSpPr>
          <p:cNvPr id="8" name="ZoneTexte 7">
            <a:extLst>
              <a:ext uri="{FF2B5EF4-FFF2-40B4-BE49-F238E27FC236}">
                <a16:creationId xmlns:a16="http://schemas.microsoft.com/office/drawing/2014/main" id="{71527A7D-AB0B-A84E-B9F3-05F79E1A746F}"/>
              </a:ext>
            </a:extLst>
          </p:cNvPr>
          <p:cNvSpPr txBox="1"/>
          <p:nvPr/>
        </p:nvSpPr>
        <p:spPr>
          <a:xfrm>
            <a:off x="3180661" y="64443"/>
            <a:ext cx="58306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spcBef>
                <a:spcPts val="1200"/>
              </a:spcBef>
              <a:buSzPts val="1600"/>
            </a:pPr>
            <a:r>
              <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PRIMAIRES: </a:t>
            </a:r>
            <a:r>
              <a:rPr lang="fr-FR" sz="1800" u="none" strike="noStrike" spc="0" dirty="0">
                <a:effectLst/>
                <a:ea typeface="Times New Roman" panose="02020603050405020304" pitchFamily="18" charset="0"/>
                <a:cs typeface="Times New Roman" panose="02020603050405020304" pitchFamily="18" charset="0"/>
              </a:rPr>
              <a:t>LES SERVOCOMMANDES</a:t>
            </a:r>
            <a:endPar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0" name="ZoneTexte 9">
            <a:extLst>
              <a:ext uri="{FF2B5EF4-FFF2-40B4-BE49-F238E27FC236}">
                <a16:creationId xmlns:a16="http://schemas.microsoft.com/office/drawing/2014/main" id="{501F1E5D-3428-D06A-4FBB-5ECE792CA02E}"/>
              </a:ext>
            </a:extLst>
          </p:cNvPr>
          <p:cNvSpPr txBox="1"/>
          <p:nvPr/>
        </p:nvSpPr>
        <p:spPr>
          <a:xfrm>
            <a:off x="3691932" y="551359"/>
            <a:ext cx="480813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ea typeface="DejaVu Sans" panose="020B0603030804020204" pitchFamily="34" charset="0"/>
              </a:rPr>
              <a:t>Servocommande </a:t>
            </a:r>
            <a:r>
              <a:rPr lang="fr-FR" dirty="0">
                <a:solidFill>
                  <a:srgbClr val="000000"/>
                </a:solidFill>
                <a:ea typeface="DejaVu Sans" panose="020B0603030804020204" pitchFamily="34" charset="0"/>
              </a:rPr>
              <a:t>irréversible: </a:t>
            </a:r>
            <a:r>
              <a:rPr lang="fr-FR" dirty="0" smtClean="0">
                <a:solidFill>
                  <a:srgbClr val="000000"/>
                </a:solidFill>
                <a:ea typeface="DejaVu Sans" panose="020B0603030804020204" pitchFamily="34" charset="0"/>
              </a:rPr>
              <a:t>double corps</a:t>
            </a:r>
            <a:endParaRPr lang="fr-FR" dirty="0"/>
          </a:p>
        </p:txBody>
      </p:sp>
      <p:pic>
        <p:nvPicPr>
          <p:cNvPr id="9" name="Espace réservé du contenu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2204" y="1038275"/>
            <a:ext cx="7399960" cy="3588154"/>
          </a:xfrm>
          <a:prstGeom prst="rect">
            <a:avLst/>
          </a:prstGeom>
        </p:spPr>
      </p:pic>
    </p:spTree>
    <p:extLst>
      <p:ext uri="{BB962C8B-B14F-4D97-AF65-F5344CB8AC3E}">
        <p14:creationId xmlns:p14="http://schemas.microsoft.com/office/powerpoint/2010/main" val="41962510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423B9FE7-2FD2-EB72-54E0-F3D3331B2D67}"/>
              </a:ext>
            </a:extLst>
          </p:cNvPr>
          <p:cNvSpPr txBox="1"/>
          <p:nvPr/>
        </p:nvSpPr>
        <p:spPr>
          <a:xfrm>
            <a:off x="390181" y="3899077"/>
            <a:ext cx="11411638" cy="258532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dirty="0">
                <a:effectLst/>
                <a:ea typeface="Times New Roman" panose="02020603050405020304" pitchFamily="18" charset="0"/>
              </a:rPr>
              <a:t>En translation double corps</a:t>
            </a:r>
          </a:p>
          <a:p>
            <a:pPr indent="363538" algn="just">
              <a:buSzPct val="100000"/>
              <a:buFont typeface="Arial" panose="020B0604020202020204" pitchFamily="34" charset="0"/>
              <a:buChar char="•"/>
            </a:pPr>
            <a:r>
              <a:rPr lang="fr-FR" sz="1800" dirty="0">
                <a:effectLst/>
                <a:ea typeface="Times New Roman" panose="02020603050405020304" pitchFamily="18" charset="0"/>
              </a:rPr>
              <a:t>Les tiroirs distributeurs sont déplacés vers la gauche (action pilote).</a:t>
            </a:r>
          </a:p>
          <a:p>
            <a:pPr marR="266700" lvl="0" indent="363538" algn="just">
              <a:buClr>
                <a:srgbClr val="000000"/>
              </a:buClr>
              <a:buSzPct val="100000"/>
              <a:buFont typeface="Arial" panose="020B0604020202020204" pitchFamily="34" charset="0"/>
              <a:buChar char="•"/>
              <a:tabLst>
                <a:tab pos="585470" algn="l"/>
              </a:tabLst>
            </a:pPr>
            <a:r>
              <a:rPr lang="fr-FR" sz="1800" u="none" strike="noStrike" spc="0" dirty="0">
                <a:effectLst/>
                <a:ea typeface="Times New Roman" panose="02020603050405020304" pitchFamily="18" charset="0"/>
                <a:cs typeface="Times New Roman" panose="02020603050405020304" pitchFamily="18" charset="0"/>
              </a:rPr>
              <a:t>Dans le </a:t>
            </a:r>
            <a:r>
              <a:rPr lang="fr-FR" sz="1800" b="1" u="none" strike="noStrike" spc="0" dirty="0">
                <a:solidFill>
                  <a:srgbClr val="000000"/>
                </a:solidFill>
                <a:effectLst/>
                <a:ea typeface="Times New Roman" panose="02020603050405020304" pitchFamily="18" charset="0"/>
                <a:cs typeface="Times New Roman" panose="02020603050405020304" pitchFamily="18" charset="0"/>
              </a:rPr>
              <a:t>corps gauche, </a:t>
            </a:r>
            <a:r>
              <a:rPr lang="fr-FR" sz="1800" u="none" strike="noStrike" spc="0" dirty="0">
                <a:effectLst/>
                <a:ea typeface="Times New Roman" panose="02020603050405020304" pitchFamily="18" charset="0"/>
                <a:cs typeface="Times New Roman" panose="02020603050405020304" pitchFamily="18" charset="0"/>
              </a:rPr>
              <a:t>la HP hydraulique est bloquée dans la chambre </a:t>
            </a:r>
            <a:r>
              <a:rPr lang="fr-FR" sz="1800" b="1" u="none" strike="noStrike" spc="0" dirty="0">
                <a:solidFill>
                  <a:srgbClr val="000000"/>
                </a:solidFill>
                <a:effectLst/>
                <a:ea typeface="Times New Roman" panose="02020603050405020304" pitchFamily="18" charset="0"/>
                <a:cs typeface="Times New Roman" panose="02020603050405020304" pitchFamily="18" charset="0"/>
              </a:rPr>
              <a:t>A </a:t>
            </a:r>
            <a:r>
              <a:rPr lang="fr-FR" sz="1800" u="none" strike="noStrike" spc="0" dirty="0">
                <a:effectLst/>
                <a:ea typeface="Times New Roman" panose="02020603050405020304" pitchFamily="18" charset="0"/>
                <a:cs typeface="Times New Roman" panose="02020603050405020304" pitchFamily="18" charset="0"/>
              </a:rPr>
              <a:t>et développe une force = P x s, alors que la chambre B est mise au retour.</a:t>
            </a:r>
          </a:p>
          <a:p>
            <a:pPr marR="266700" lvl="0" indent="363538" algn="just">
              <a:buClr>
                <a:srgbClr val="000000"/>
              </a:buClr>
              <a:buSzPct val="100000"/>
              <a:buFont typeface="Arial" panose="020B0604020202020204" pitchFamily="34" charset="0"/>
              <a:buChar char="•"/>
              <a:tabLst>
                <a:tab pos="585470" algn="l"/>
              </a:tabLst>
            </a:pPr>
            <a:r>
              <a:rPr lang="fr-FR" sz="1800" u="none" strike="noStrike" spc="0" dirty="0">
                <a:effectLst/>
                <a:ea typeface="Times New Roman" panose="02020603050405020304" pitchFamily="18" charset="0"/>
                <a:cs typeface="Times New Roman" panose="02020603050405020304" pitchFamily="18" charset="0"/>
              </a:rPr>
              <a:t>Dans le </a:t>
            </a:r>
            <a:r>
              <a:rPr lang="fr-FR" sz="1800" b="1" u="none" strike="noStrike" spc="0" dirty="0">
                <a:solidFill>
                  <a:srgbClr val="000000"/>
                </a:solidFill>
                <a:effectLst/>
                <a:ea typeface="Times New Roman" panose="02020603050405020304" pitchFamily="18" charset="0"/>
                <a:cs typeface="Times New Roman" panose="02020603050405020304" pitchFamily="18" charset="0"/>
              </a:rPr>
              <a:t>corps droit, </a:t>
            </a:r>
            <a:r>
              <a:rPr lang="fr-FR" sz="1800" u="none" strike="noStrike" spc="0" dirty="0">
                <a:effectLst/>
                <a:ea typeface="Times New Roman" panose="02020603050405020304" pitchFamily="18" charset="0"/>
                <a:cs typeface="Times New Roman" panose="02020603050405020304" pitchFamily="18" charset="0"/>
              </a:rPr>
              <a:t>la HP hydraulique agit, d’une part dans la chambre A en développant une force = P x s , et, d’autre part dans la chambre B en développant une force = P x S.</a:t>
            </a:r>
          </a:p>
          <a:p>
            <a:pPr marR="266700" indent="363538" algn="just">
              <a:buSzPct val="100000"/>
              <a:buFont typeface="Arial" panose="020B0604020202020204" pitchFamily="34" charset="0"/>
              <a:buChar char="•"/>
            </a:pPr>
            <a:r>
              <a:rPr lang="fr-FR" sz="1800" dirty="0">
                <a:effectLst/>
                <a:ea typeface="Times New Roman" panose="02020603050405020304" pitchFamily="18" charset="0"/>
              </a:rPr>
              <a:t>Sachant que S = 2 s, le corps de la servocommande va se déplacer vers la gauche en entraînant la gouverne. </a:t>
            </a:r>
          </a:p>
          <a:p>
            <a:pPr marR="266700" indent="363538" algn="just">
              <a:buSzPct val="100000"/>
              <a:buFont typeface="Arial" panose="020B0604020202020204" pitchFamily="34" charset="0"/>
              <a:buChar char="•"/>
            </a:pPr>
            <a:r>
              <a:rPr lang="fr-FR" sz="1800" dirty="0">
                <a:effectLst/>
                <a:ea typeface="Times New Roman" panose="02020603050405020304" pitchFamily="18" charset="0"/>
              </a:rPr>
              <a:t>L’arrêt de la séquence translation se fera par le blocage hydraulique des deux chambres B lorsque les deux orifices de celles-ci seront fermés par le déplacement de la servocommande sur les tiroirs distributeurs restés fixes.</a:t>
            </a:r>
          </a:p>
        </p:txBody>
      </p:sp>
      <p:sp>
        <p:nvSpPr>
          <p:cNvPr id="8" name="ZoneTexte 7">
            <a:extLst>
              <a:ext uri="{FF2B5EF4-FFF2-40B4-BE49-F238E27FC236}">
                <a16:creationId xmlns:a16="http://schemas.microsoft.com/office/drawing/2014/main" id="{8FA393B2-D6DC-045B-C64E-D86FFB8F7C17}"/>
              </a:ext>
            </a:extLst>
          </p:cNvPr>
          <p:cNvSpPr txBox="1"/>
          <p:nvPr/>
        </p:nvSpPr>
        <p:spPr>
          <a:xfrm>
            <a:off x="3180661" y="64443"/>
            <a:ext cx="633802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ts val="1200"/>
              </a:spcBef>
              <a:buSzPts val="1600"/>
            </a:pPr>
            <a:r>
              <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PRIMAIRES: </a:t>
            </a:r>
            <a:r>
              <a:rPr lang="fr-FR" sz="1800" u="none" strike="noStrike" spc="0" dirty="0">
                <a:effectLst/>
                <a:ea typeface="Times New Roman" panose="02020603050405020304" pitchFamily="18" charset="0"/>
                <a:cs typeface="Times New Roman" panose="02020603050405020304" pitchFamily="18" charset="0"/>
              </a:rPr>
              <a:t>LES SERVOCOMMANDES</a:t>
            </a:r>
            <a:endPar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1" name="ZoneTexte 10">
            <a:extLst>
              <a:ext uri="{FF2B5EF4-FFF2-40B4-BE49-F238E27FC236}">
                <a16:creationId xmlns:a16="http://schemas.microsoft.com/office/drawing/2014/main" id="{501F1E5D-3428-D06A-4FBB-5ECE792CA02E}"/>
              </a:ext>
            </a:extLst>
          </p:cNvPr>
          <p:cNvSpPr txBox="1"/>
          <p:nvPr/>
        </p:nvSpPr>
        <p:spPr>
          <a:xfrm>
            <a:off x="3691932" y="481512"/>
            <a:ext cx="480813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ea typeface="DejaVu Sans" panose="020B0603030804020204" pitchFamily="34" charset="0"/>
              </a:rPr>
              <a:t>Servocommande </a:t>
            </a:r>
            <a:r>
              <a:rPr lang="fr-FR" dirty="0">
                <a:solidFill>
                  <a:srgbClr val="000000"/>
                </a:solidFill>
                <a:ea typeface="DejaVu Sans" panose="020B0603030804020204" pitchFamily="34" charset="0"/>
              </a:rPr>
              <a:t>irréversible: </a:t>
            </a:r>
            <a:r>
              <a:rPr lang="fr-FR" dirty="0" smtClean="0">
                <a:solidFill>
                  <a:srgbClr val="000000"/>
                </a:solidFill>
                <a:ea typeface="DejaVu Sans" panose="020B0603030804020204" pitchFamily="34" charset="0"/>
              </a:rPr>
              <a:t>double corps</a:t>
            </a:r>
            <a:endParaRPr lang="fr-FR" dirty="0"/>
          </a:p>
        </p:txBody>
      </p:sp>
      <p:pic>
        <p:nvPicPr>
          <p:cNvPr id="12" name="Espace réservé du contenu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0661" y="850844"/>
            <a:ext cx="6010617" cy="2914478"/>
          </a:xfrm>
          <a:prstGeom prst="rect">
            <a:avLst/>
          </a:prstGeom>
        </p:spPr>
      </p:pic>
    </p:spTree>
    <p:extLst>
      <p:ext uri="{BB962C8B-B14F-4D97-AF65-F5344CB8AC3E}">
        <p14:creationId xmlns:p14="http://schemas.microsoft.com/office/powerpoint/2010/main" val="7775681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A2A65F38-FE6E-BFAD-F162-A8E5040658EE}"/>
              </a:ext>
            </a:extLst>
          </p:cNvPr>
          <p:cNvSpPr txBox="1"/>
          <p:nvPr/>
        </p:nvSpPr>
        <p:spPr>
          <a:xfrm>
            <a:off x="154604" y="3694242"/>
            <a:ext cx="4831225"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R="266700" algn="just"/>
            <a:r>
              <a:rPr lang="fr-FR" sz="1800" b="1" dirty="0" smtClean="0">
                <a:effectLst/>
                <a:ea typeface="Times New Roman" panose="02020603050405020304" pitchFamily="18" charset="0"/>
              </a:rPr>
              <a:t>Le </a:t>
            </a:r>
            <a:r>
              <a:rPr lang="fr-FR" sz="1800" b="1" dirty="0">
                <a:effectLst/>
                <a:ea typeface="Times New Roman" panose="02020603050405020304" pitchFamily="18" charset="0"/>
              </a:rPr>
              <a:t>corps gauche peut alors seul assurer les </a:t>
            </a:r>
            <a:r>
              <a:rPr lang="fr-FR" sz="1800" b="1" dirty="0" smtClean="0">
                <a:effectLst/>
                <a:ea typeface="Times New Roman" panose="02020603050405020304" pitchFamily="18" charset="0"/>
              </a:rPr>
              <a:t>manœuvres</a:t>
            </a:r>
            <a:r>
              <a:rPr lang="fr-FR" dirty="0">
                <a:ea typeface="Times New Roman" panose="02020603050405020304" pitchFamily="18" charset="0"/>
              </a:rPr>
              <a:t>:</a:t>
            </a:r>
            <a:endParaRPr lang="fr-FR" sz="1800" dirty="0" smtClean="0">
              <a:effectLst/>
              <a:ea typeface="Times New Roman" panose="02020603050405020304" pitchFamily="18" charset="0"/>
            </a:endParaRPr>
          </a:p>
          <a:p>
            <a:pPr marL="285750" marR="266700" indent="-285750" algn="just">
              <a:buFont typeface="Arial" panose="020B0604020202020204" pitchFamily="34" charset="0"/>
              <a:buChar char="•"/>
            </a:pPr>
            <a:r>
              <a:rPr lang="fr-FR" sz="1800" dirty="0" smtClean="0">
                <a:effectLst/>
                <a:ea typeface="Times New Roman" panose="02020603050405020304" pitchFamily="18" charset="0"/>
              </a:rPr>
              <a:t>le </a:t>
            </a:r>
            <a:r>
              <a:rPr lang="fr-FR" sz="1800" dirty="0">
                <a:effectLst/>
                <a:ea typeface="Times New Roman" panose="02020603050405020304" pitchFamily="18" charset="0"/>
              </a:rPr>
              <a:t>déplacement (action pilote) des tiroirs distributeurs, </a:t>
            </a:r>
            <a:endParaRPr lang="fr-FR" sz="1800" dirty="0" smtClean="0">
              <a:effectLst/>
              <a:ea typeface="Times New Roman" panose="02020603050405020304" pitchFamily="18" charset="0"/>
            </a:endParaRPr>
          </a:p>
          <a:p>
            <a:pPr marL="285750" marR="266700" indent="-285750" algn="just">
              <a:buFont typeface="Arial" panose="020B0604020202020204" pitchFamily="34" charset="0"/>
              <a:buChar char="•"/>
            </a:pPr>
            <a:r>
              <a:rPr lang="fr-FR" sz="1800" dirty="0" smtClean="0">
                <a:effectLst/>
                <a:ea typeface="Times New Roman" panose="02020603050405020304" pitchFamily="18" charset="0"/>
              </a:rPr>
              <a:t>la </a:t>
            </a:r>
            <a:r>
              <a:rPr lang="fr-FR" sz="1800" dirty="0">
                <a:effectLst/>
                <a:ea typeface="Times New Roman" panose="02020603050405020304" pitchFamily="18" charset="0"/>
              </a:rPr>
              <a:t>mise en pression de la chambre A ou en sens inverse de la chambre B </a:t>
            </a:r>
            <a:endParaRPr lang="fr-FR" sz="1800" dirty="0" smtClean="0">
              <a:effectLst/>
              <a:ea typeface="Times New Roman" panose="02020603050405020304" pitchFamily="18" charset="0"/>
            </a:endParaRPr>
          </a:p>
          <a:p>
            <a:pPr marL="285750" marR="266700" indent="-285750" algn="just">
              <a:buFont typeface="Arial" panose="020B0604020202020204" pitchFamily="34" charset="0"/>
              <a:buChar char="•"/>
            </a:pPr>
            <a:r>
              <a:rPr lang="fr-FR" sz="1800" dirty="0" smtClean="0">
                <a:effectLst/>
                <a:ea typeface="Times New Roman" panose="02020603050405020304" pitchFamily="18" charset="0"/>
              </a:rPr>
              <a:t>le </a:t>
            </a:r>
            <a:r>
              <a:rPr lang="fr-FR" sz="1800" dirty="0">
                <a:effectLst/>
                <a:ea typeface="Times New Roman" panose="02020603050405020304" pitchFamily="18" charset="0"/>
              </a:rPr>
              <a:t>déplacement de la servocommande sera plus lent.</a:t>
            </a:r>
          </a:p>
        </p:txBody>
      </p:sp>
      <p:sp>
        <p:nvSpPr>
          <p:cNvPr id="8" name="ZoneTexte 7">
            <a:extLst>
              <a:ext uri="{FF2B5EF4-FFF2-40B4-BE49-F238E27FC236}">
                <a16:creationId xmlns:a16="http://schemas.microsoft.com/office/drawing/2014/main" id="{718FBF5B-89BB-2F7B-A6B6-BA6FA6051082}"/>
              </a:ext>
            </a:extLst>
          </p:cNvPr>
          <p:cNvSpPr txBox="1"/>
          <p:nvPr/>
        </p:nvSpPr>
        <p:spPr>
          <a:xfrm>
            <a:off x="3180661" y="64443"/>
            <a:ext cx="633802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ts val="1200"/>
              </a:spcBef>
              <a:buSzPts val="1600"/>
            </a:pPr>
            <a:r>
              <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PRIMAIRES: </a:t>
            </a:r>
            <a:r>
              <a:rPr lang="fr-FR" sz="1800" u="none" strike="noStrike" spc="0" dirty="0">
                <a:effectLst/>
                <a:ea typeface="Times New Roman" panose="02020603050405020304" pitchFamily="18" charset="0"/>
                <a:cs typeface="Times New Roman" panose="02020603050405020304" pitchFamily="18" charset="0"/>
              </a:rPr>
              <a:t>LES SERVOCOMMANDES</a:t>
            </a:r>
            <a:endPar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0" name="ZoneTexte 9">
            <a:extLst>
              <a:ext uri="{FF2B5EF4-FFF2-40B4-BE49-F238E27FC236}">
                <a16:creationId xmlns:a16="http://schemas.microsoft.com/office/drawing/2014/main" id="{501F1E5D-3428-D06A-4FBB-5ECE792CA02E}"/>
              </a:ext>
            </a:extLst>
          </p:cNvPr>
          <p:cNvSpPr txBox="1"/>
          <p:nvPr/>
        </p:nvSpPr>
        <p:spPr>
          <a:xfrm>
            <a:off x="2731011" y="509744"/>
            <a:ext cx="723732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ea typeface="DejaVu Sans" panose="020B0603030804020204" pitchFamily="34" charset="0"/>
              </a:rPr>
              <a:t>Servocommande </a:t>
            </a:r>
            <a:r>
              <a:rPr lang="fr-FR" dirty="0">
                <a:solidFill>
                  <a:srgbClr val="000000"/>
                </a:solidFill>
                <a:ea typeface="DejaVu Sans" panose="020B0603030804020204" pitchFamily="34" charset="0"/>
              </a:rPr>
              <a:t>irréversible: </a:t>
            </a:r>
            <a:r>
              <a:rPr lang="fr-FR" dirty="0" smtClean="0">
                <a:solidFill>
                  <a:srgbClr val="000000"/>
                </a:solidFill>
                <a:ea typeface="DejaVu Sans" panose="020B0603030804020204" pitchFamily="34" charset="0"/>
              </a:rPr>
              <a:t>double corps/</a:t>
            </a:r>
            <a:r>
              <a:rPr lang="fr-FR" b="1" dirty="0">
                <a:ea typeface="Times New Roman" panose="02020603050405020304" pitchFamily="18" charset="0"/>
              </a:rPr>
              <a:t>En translation simple </a:t>
            </a:r>
            <a:r>
              <a:rPr lang="fr-FR" b="1" dirty="0" smtClean="0">
                <a:ea typeface="Times New Roman" panose="02020603050405020304" pitchFamily="18" charset="0"/>
              </a:rPr>
              <a:t>corps</a:t>
            </a:r>
            <a:endParaRPr lang="fr-FR" dirty="0"/>
          </a:p>
        </p:txBody>
      </p:sp>
      <p:pic>
        <p:nvPicPr>
          <p:cNvPr id="3"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83629" y="1282327"/>
            <a:ext cx="6934199" cy="4595957"/>
          </a:xfrm>
        </p:spPr>
      </p:pic>
      <p:sp>
        <p:nvSpPr>
          <p:cNvPr id="4" name="Rectangle 3"/>
          <p:cNvSpPr/>
          <p:nvPr/>
        </p:nvSpPr>
        <p:spPr>
          <a:xfrm>
            <a:off x="154605" y="1140814"/>
            <a:ext cx="4831225"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R="266700" algn="just"/>
            <a:r>
              <a:rPr lang="fr-FR" b="1" dirty="0">
                <a:ea typeface="Times New Roman" panose="02020603050405020304" pitchFamily="18" charset="0"/>
              </a:rPr>
              <a:t>P</a:t>
            </a:r>
            <a:r>
              <a:rPr lang="fr-FR" b="1" dirty="0" smtClean="0">
                <a:ea typeface="Times New Roman" panose="02020603050405020304" pitchFamily="18" charset="0"/>
              </a:rPr>
              <a:t>erte </a:t>
            </a:r>
            <a:r>
              <a:rPr lang="fr-FR" b="1" dirty="0">
                <a:ea typeface="Times New Roman" panose="02020603050405020304" pitchFamily="18" charset="0"/>
              </a:rPr>
              <a:t>de pression hydraulique du corps </a:t>
            </a:r>
            <a:r>
              <a:rPr lang="fr-FR" b="1" dirty="0" smtClean="0">
                <a:ea typeface="Times New Roman" panose="02020603050405020304" pitchFamily="18" charset="0"/>
              </a:rPr>
              <a:t>droit</a:t>
            </a:r>
            <a:r>
              <a:rPr lang="fr-FR" dirty="0" smtClean="0">
                <a:ea typeface="Times New Roman" panose="02020603050405020304" pitchFamily="18" charset="0"/>
              </a:rPr>
              <a:t>: </a:t>
            </a:r>
          </a:p>
          <a:p>
            <a:pPr marL="285750" marR="266700" indent="-285750" algn="just">
              <a:buFont typeface="Arial" panose="020B0604020202020204" pitchFamily="34" charset="0"/>
              <a:buChar char="•"/>
            </a:pPr>
            <a:r>
              <a:rPr lang="fr-FR" dirty="0" smtClean="0">
                <a:ea typeface="Times New Roman" panose="02020603050405020304" pitchFamily="18" charset="0"/>
              </a:rPr>
              <a:t>le </a:t>
            </a:r>
            <a:r>
              <a:rPr lang="fr-FR" dirty="0">
                <a:ea typeface="Times New Roman" panose="02020603050405020304" pitchFamily="18" charset="0"/>
              </a:rPr>
              <a:t>clapet by-pass ou </a:t>
            </a:r>
            <a:r>
              <a:rPr lang="fr-FR" dirty="0" err="1">
                <a:ea typeface="Times New Roman" panose="02020603050405020304" pitchFamily="18" charset="0"/>
              </a:rPr>
              <a:t>dépressurisateur</a:t>
            </a:r>
            <a:r>
              <a:rPr lang="fr-FR" dirty="0">
                <a:ea typeface="Times New Roman" panose="02020603050405020304" pitchFamily="18" charset="0"/>
              </a:rPr>
              <a:t> se déplace sous l’effet de son ressort</a:t>
            </a:r>
          </a:p>
          <a:p>
            <a:pPr marL="285750" marR="266700" indent="-285750" algn="just">
              <a:buFont typeface="Arial" panose="020B0604020202020204" pitchFamily="34" charset="0"/>
              <a:buChar char="•"/>
            </a:pPr>
            <a:r>
              <a:rPr lang="fr-FR" dirty="0" smtClean="0">
                <a:ea typeface="Times New Roman" panose="02020603050405020304" pitchFamily="18" charset="0"/>
              </a:rPr>
              <a:t>mise </a:t>
            </a:r>
            <a:r>
              <a:rPr lang="fr-FR" dirty="0">
                <a:ea typeface="Times New Roman" panose="02020603050405020304" pitchFamily="18" charset="0"/>
              </a:rPr>
              <a:t>au retour bâche du corps en </a:t>
            </a:r>
            <a:r>
              <a:rPr lang="fr-FR" dirty="0" smtClean="0">
                <a:ea typeface="Times New Roman" panose="02020603050405020304" pitchFamily="18" charset="0"/>
              </a:rPr>
              <a:t>panne: éviter </a:t>
            </a:r>
            <a:r>
              <a:rPr lang="fr-FR" dirty="0">
                <a:ea typeface="Times New Roman" panose="02020603050405020304" pitchFamily="18" charset="0"/>
              </a:rPr>
              <a:t>un blocage hydraulique de celui-ci. </a:t>
            </a:r>
            <a:endParaRPr lang="fr-FR" dirty="0" smtClean="0">
              <a:ea typeface="Times New Roman" panose="02020603050405020304" pitchFamily="18" charset="0"/>
            </a:endParaRPr>
          </a:p>
          <a:p>
            <a:pPr marL="285750" marR="266700" indent="-285750" algn="just">
              <a:buFont typeface="Arial" panose="020B0604020202020204" pitchFamily="34" charset="0"/>
              <a:buChar char="•"/>
            </a:pPr>
            <a:r>
              <a:rPr lang="fr-FR" dirty="0">
                <a:ea typeface="Times New Roman" panose="02020603050405020304" pitchFamily="18" charset="0"/>
              </a:rPr>
              <a:t>la mise en communication des chambres A et B du corps droit. </a:t>
            </a:r>
          </a:p>
          <a:p>
            <a:pPr marL="285750" marR="266700" indent="-285750" algn="just">
              <a:buFont typeface="Arial" panose="020B0604020202020204" pitchFamily="34" charset="0"/>
              <a:buChar char="•"/>
            </a:pPr>
            <a:r>
              <a:rPr lang="fr-FR" dirty="0" smtClean="0">
                <a:ea typeface="Times New Roman" panose="02020603050405020304" pitchFamily="18" charset="0"/>
              </a:rPr>
              <a:t>On </a:t>
            </a:r>
            <a:r>
              <a:rPr lang="fr-FR" dirty="0">
                <a:ea typeface="Times New Roman" panose="02020603050405020304" pitchFamily="18" charset="0"/>
              </a:rPr>
              <a:t>dit que le corps est en </a:t>
            </a:r>
            <a:r>
              <a:rPr lang="fr-FR" b="1" dirty="0">
                <a:solidFill>
                  <a:srgbClr val="000000"/>
                </a:solidFill>
                <a:ea typeface="Times New Roman" panose="02020603050405020304" pitchFamily="18" charset="0"/>
                <a:cs typeface="Times New Roman" panose="02020603050405020304" pitchFamily="18" charset="0"/>
              </a:rPr>
              <a:t>« transparence ».</a:t>
            </a:r>
            <a:endParaRPr lang="fr-FR" dirty="0">
              <a:ea typeface="Times New Roman" panose="02020603050405020304" pitchFamily="18" charset="0"/>
            </a:endParaRPr>
          </a:p>
        </p:txBody>
      </p:sp>
    </p:spTree>
    <p:extLst>
      <p:ext uri="{BB962C8B-B14F-4D97-AF65-F5344CB8AC3E}">
        <p14:creationId xmlns:p14="http://schemas.microsoft.com/office/powerpoint/2010/main" val="1841201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A2A65F38-FE6E-BFAD-F162-A8E5040658EE}"/>
              </a:ext>
            </a:extLst>
          </p:cNvPr>
          <p:cNvSpPr txBox="1"/>
          <p:nvPr/>
        </p:nvSpPr>
        <p:spPr>
          <a:xfrm>
            <a:off x="233321" y="1429980"/>
            <a:ext cx="5519451"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R="266700" algn="just"/>
            <a:r>
              <a:rPr lang="fr-FR" sz="1800" b="1" dirty="0" smtClean="0">
                <a:effectLst/>
                <a:ea typeface="Times New Roman" panose="02020603050405020304" pitchFamily="18" charset="0"/>
              </a:rPr>
              <a:t>En cas de grippage </a:t>
            </a:r>
            <a:r>
              <a:rPr lang="fr-FR" sz="1800" b="1" dirty="0">
                <a:effectLst/>
                <a:ea typeface="Times New Roman" panose="02020603050405020304" pitchFamily="18" charset="0"/>
              </a:rPr>
              <a:t>ou un blocage d’un tiroir </a:t>
            </a:r>
            <a:r>
              <a:rPr lang="fr-FR" sz="1800" b="1" dirty="0" smtClean="0">
                <a:effectLst/>
                <a:ea typeface="Times New Roman" panose="02020603050405020304" pitchFamily="18" charset="0"/>
              </a:rPr>
              <a:t>distributeur:</a:t>
            </a:r>
          </a:p>
          <a:p>
            <a:pPr marR="266700" algn="just"/>
            <a:r>
              <a:rPr lang="fr-FR" sz="1800" dirty="0" smtClean="0">
                <a:effectLst/>
                <a:ea typeface="Times New Roman" panose="02020603050405020304" pitchFamily="18" charset="0"/>
              </a:rPr>
              <a:t> </a:t>
            </a:r>
            <a:r>
              <a:rPr lang="fr-FR" sz="1800" dirty="0">
                <a:effectLst/>
                <a:ea typeface="Times New Roman" panose="02020603050405020304" pitchFamily="18" charset="0"/>
              </a:rPr>
              <a:t>l’impossibilité d’intercommunication entre les chambres A et B du corps en panne (risque de blocage hydraulique).</a:t>
            </a:r>
          </a:p>
          <a:p>
            <a:pPr algn="just"/>
            <a:r>
              <a:rPr lang="fr-FR" sz="1800" dirty="0">
                <a:solidFill>
                  <a:srgbClr val="000000"/>
                </a:solidFill>
                <a:effectLst/>
                <a:ea typeface="DejaVu Sans" panose="020B0603030804020204" pitchFamily="34" charset="0"/>
              </a:rPr>
              <a:t>Le clapet à bille, situé dans le piston du vérin, peut s’effacer sous l’effet de la pression </a:t>
            </a:r>
            <a:endParaRPr lang="fr-FR" sz="1800" dirty="0" smtClean="0">
              <a:solidFill>
                <a:srgbClr val="000000"/>
              </a:solidFill>
              <a:effectLst/>
              <a:ea typeface="DejaVu Sans" panose="020B0603030804020204" pitchFamily="34" charset="0"/>
            </a:endParaRPr>
          </a:p>
          <a:p>
            <a:pPr algn="just"/>
            <a:r>
              <a:rPr lang="fr-FR" sz="1800" dirty="0" smtClean="0">
                <a:solidFill>
                  <a:srgbClr val="000000"/>
                </a:solidFill>
                <a:effectLst/>
                <a:ea typeface="DejaVu Sans" panose="020B0603030804020204" pitchFamily="34" charset="0"/>
              </a:rPr>
              <a:t>Dépressurisation  </a:t>
            </a:r>
            <a:r>
              <a:rPr lang="fr-FR" sz="1800" dirty="0" err="1" smtClean="0">
                <a:solidFill>
                  <a:srgbClr val="000000"/>
                </a:solidFill>
                <a:effectLst/>
                <a:ea typeface="DejaVu Sans" panose="020B0603030804020204" pitchFamily="34" charset="0"/>
              </a:rPr>
              <a:t>deela</a:t>
            </a:r>
            <a:r>
              <a:rPr lang="fr-FR" sz="1800" dirty="0" smtClean="0">
                <a:solidFill>
                  <a:srgbClr val="000000"/>
                </a:solidFill>
                <a:effectLst/>
                <a:ea typeface="DejaVu Sans" panose="020B0603030804020204" pitchFamily="34" charset="0"/>
              </a:rPr>
              <a:t> </a:t>
            </a:r>
            <a:r>
              <a:rPr lang="fr-FR" sz="1800" dirty="0">
                <a:solidFill>
                  <a:srgbClr val="000000"/>
                </a:solidFill>
                <a:effectLst/>
                <a:ea typeface="DejaVu Sans" panose="020B0603030804020204" pitchFamily="34" charset="0"/>
              </a:rPr>
              <a:t>chambre B dans la chambre A qui est mise au retour. </a:t>
            </a:r>
            <a:endParaRPr lang="fr-FR" sz="1800" dirty="0" smtClean="0">
              <a:solidFill>
                <a:srgbClr val="000000"/>
              </a:solidFill>
              <a:effectLst/>
              <a:ea typeface="DejaVu Sans" panose="020B0603030804020204" pitchFamily="34" charset="0"/>
            </a:endParaRPr>
          </a:p>
          <a:p>
            <a:pPr algn="just"/>
            <a:r>
              <a:rPr lang="fr-FR" sz="1800" dirty="0" smtClean="0">
                <a:solidFill>
                  <a:srgbClr val="000000"/>
                </a:solidFill>
                <a:effectLst/>
                <a:ea typeface="DejaVu Sans" panose="020B0603030804020204" pitchFamily="34" charset="0"/>
              </a:rPr>
              <a:t>Les </a:t>
            </a:r>
            <a:r>
              <a:rPr lang="fr-FR" sz="1800" dirty="0">
                <a:solidFill>
                  <a:srgbClr val="000000"/>
                </a:solidFill>
                <a:effectLst/>
                <a:ea typeface="DejaVu Sans" panose="020B0603030804020204" pitchFamily="34" charset="0"/>
              </a:rPr>
              <a:t>bielles élastiques, situées entre le levier de commande et les deux tiroirs distributeurs, permettent la liberté </a:t>
            </a:r>
            <a:r>
              <a:rPr lang="fr-FR" sz="1800" dirty="0" smtClean="0">
                <a:solidFill>
                  <a:srgbClr val="000000"/>
                </a:solidFill>
                <a:effectLst/>
                <a:ea typeface="DejaVu Sans" panose="020B0603030804020204" pitchFamily="34" charset="0"/>
              </a:rPr>
              <a:t>d’un tiroir </a:t>
            </a:r>
            <a:r>
              <a:rPr lang="fr-FR" sz="1800" dirty="0">
                <a:solidFill>
                  <a:srgbClr val="000000"/>
                </a:solidFill>
                <a:effectLst/>
                <a:ea typeface="DejaVu Sans" panose="020B0603030804020204" pitchFamily="34" charset="0"/>
              </a:rPr>
              <a:t>par rapport à l’autre </a:t>
            </a:r>
            <a:endParaRPr lang="fr-FR" sz="1800" dirty="0" smtClean="0">
              <a:solidFill>
                <a:srgbClr val="000000"/>
              </a:solidFill>
              <a:effectLst/>
              <a:ea typeface="DejaVu Sans" panose="020B0603030804020204" pitchFamily="34" charset="0"/>
            </a:endParaRPr>
          </a:p>
        </p:txBody>
      </p:sp>
      <p:sp>
        <p:nvSpPr>
          <p:cNvPr id="8" name="ZoneTexte 7">
            <a:extLst>
              <a:ext uri="{FF2B5EF4-FFF2-40B4-BE49-F238E27FC236}">
                <a16:creationId xmlns:a16="http://schemas.microsoft.com/office/drawing/2014/main" id="{718FBF5B-89BB-2F7B-A6B6-BA6FA6051082}"/>
              </a:ext>
            </a:extLst>
          </p:cNvPr>
          <p:cNvSpPr txBox="1"/>
          <p:nvPr/>
        </p:nvSpPr>
        <p:spPr>
          <a:xfrm>
            <a:off x="3180661" y="64443"/>
            <a:ext cx="633802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ts val="1200"/>
              </a:spcBef>
              <a:buSzPts val="1600"/>
            </a:pPr>
            <a:r>
              <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PRIMAIRES: </a:t>
            </a:r>
            <a:r>
              <a:rPr lang="fr-FR" sz="1800" u="none" strike="noStrike" spc="0" dirty="0">
                <a:effectLst/>
                <a:ea typeface="Times New Roman" panose="02020603050405020304" pitchFamily="18" charset="0"/>
                <a:cs typeface="Times New Roman" panose="02020603050405020304" pitchFamily="18" charset="0"/>
              </a:rPr>
              <a:t>LES SERVOCOMMANDES</a:t>
            </a:r>
            <a:endPar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10"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16058" y="1415670"/>
            <a:ext cx="6230219" cy="3696216"/>
          </a:xfrm>
        </p:spPr>
      </p:pic>
      <p:sp>
        <p:nvSpPr>
          <p:cNvPr id="11" name="ZoneTexte 10">
            <a:extLst>
              <a:ext uri="{FF2B5EF4-FFF2-40B4-BE49-F238E27FC236}">
                <a16:creationId xmlns:a16="http://schemas.microsoft.com/office/drawing/2014/main" id="{501F1E5D-3428-D06A-4FBB-5ECE792CA02E}"/>
              </a:ext>
            </a:extLst>
          </p:cNvPr>
          <p:cNvSpPr txBox="1"/>
          <p:nvPr/>
        </p:nvSpPr>
        <p:spPr>
          <a:xfrm>
            <a:off x="2731011" y="509744"/>
            <a:ext cx="723732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ea typeface="DejaVu Sans" panose="020B0603030804020204" pitchFamily="34" charset="0"/>
              </a:rPr>
              <a:t>Servocommande </a:t>
            </a:r>
            <a:r>
              <a:rPr lang="fr-FR" dirty="0">
                <a:solidFill>
                  <a:srgbClr val="000000"/>
                </a:solidFill>
                <a:ea typeface="DejaVu Sans" panose="020B0603030804020204" pitchFamily="34" charset="0"/>
              </a:rPr>
              <a:t>irréversible: </a:t>
            </a:r>
            <a:r>
              <a:rPr lang="fr-FR" dirty="0" smtClean="0">
                <a:solidFill>
                  <a:srgbClr val="000000"/>
                </a:solidFill>
                <a:ea typeface="DejaVu Sans" panose="020B0603030804020204" pitchFamily="34" charset="0"/>
              </a:rPr>
              <a:t>double corps/</a:t>
            </a:r>
            <a:r>
              <a:rPr lang="fr-FR" b="1" dirty="0">
                <a:ea typeface="Times New Roman" panose="02020603050405020304" pitchFamily="18" charset="0"/>
              </a:rPr>
              <a:t>En translation simple </a:t>
            </a:r>
            <a:r>
              <a:rPr lang="fr-FR" b="1" dirty="0" smtClean="0">
                <a:ea typeface="Times New Roman" panose="02020603050405020304" pitchFamily="18" charset="0"/>
              </a:rPr>
              <a:t>corps</a:t>
            </a:r>
            <a:endParaRPr lang="fr-FR" dirty="0"/>
          </a:p>
        </p:txBody>
      </p:sp>
    </p:spTree>
    <p:extLst>
      <p:ext uri="{BB962C8B-B14F-4D97-AF65-F5344CB8AC3E}">
        <p14:creationId xmlns:p14="http://schemas.microsoft.com/office/powerpoint/2010/main" val="1099216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CAADDF5-AAFB-C2A0-F1B3-06ECF77C75BB}"/>
              </a:ext>
            </a:extLst>
          </p:cNvPr>
          <p:cNvSpPr txBox="1"/>
          <p:nvPr/>
        </p:nvSpPr>
        <p:spPr>
          <a:xfrm>
            <a:off x="691054" y="1134873"/>
            <a:ext cx="10938831" cy="286232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marR="368300" indent="-285750" algn="just">
              <a:buFont typeface="Arial" panose="020B0604020202020204" pitchFamily="34" charset="0"/>
              <a:buChar char="•"/>
            </a:pPr>
            <a:r>
              <a:rPr lang="fr-FR" sz="1800" dirty="0">
                <a:effectLst/>
                <a:ea typeface="Times New Roman" panose="02020603050405020304" pitchFamily="18" charset="0"/>
              </a:rPr>
              <a:t>Les servocommandes irréversibles fournissent complètement l’effort nécessaire au braquage de la gouverne. </a:t>
            </a:r>
          </a:p>
          <a:p>
            <a:pPr marL="285750" marR="368300" indent="-285750" algn="just">
              <a:buFont typeface="Arial" panose="020B0604020202020204" pitchFamily="34" charset="0"/>
              <a:buChar char="•"/>
            </a:pPr>
            <a:r>
              <a:rPr lang="fr-FR" sz="1800" dirty="0">
                <a:effectLst/>
                <a:ea typeface="Times New Roman" panose="02020603050405020304" pitchFamily="18" charset="0"/>
              </a:rPr>
              <a:t>L’effort pilote étant nul, il est donc nécessaire et indispensable de lui fournir artificiellement un effort, </a:t>
            </a:r>
          </a:p>
          <a:p>
            <a:pPr marL="285750" marR="368300" indent="-285750" algn="just">
              <a:buFont typeface="Arial" panose="020B0604020202020204" pitchFamily="34" charset="0"/>
              <a:buChar char="•"/>
            </a:pPr>
            <a:r>
              <a:rPr lang="fr-FR" sz="1800" dirty="0" smtClean="0">
                <a:effectLst/>
                <a:ea typeface="Times New Roman" panose="02020603050405020304" pitchFamily="18" charset="0"/>
              </a:rPr>
              <a:t>Il lui permettent </a:t>
            </a:r>
            <a:r>
              <a:rPr lang="fr-FR" sz="1800" dirty="0">
                <a:effectLst/>
                <a:ea typeface="Times New Roman" panose="02020603050405020304" pitchFamily="18" charset="0"/>
              </a:rPr>
              <a:t>de </a:t>
            </a:r>
            <a:r>
              <a:rPr lang="fr-FR" sz="1800" b="1" spc="0" dirty="0">
                <a:solidFill>
                  <a:srgbClr val="000000"/>
                </a:solidFill>
                <a:effectLst/>
                <a:ea typeface="Times New Roman" panose="02020603050405020304" pitchFamily="18" charset="0"/>
                <a:cs typeface="Times New Roman" panose="02020603050405020304" pitchFamily="18" charset="0"/>
              </a:rPr>
              <a:t>ressentir une sensation musculaire </a:t>
            </a:r>
            <a:r>
              <a:rPr lang="fr-FR" sz="1800" dirty="0">
                <a:effectLst/>
                <a:ea typeface="Times New Roman" panose="02020603050405020304" pitchFamily="18" charset="0"/>
              </a:rPr>
              <a:t>qui compense (ou simule) une sensation de pilotage inexistante.</a:t>
            </a:r>
          </a:p>
          <a:p>
            <a:pPr marL="285750" indent="-285750" algn="just">
              <a:buFont typeface="Arial" panose="020B0604020202020204" pitchFamily="34" charset="0"/>
              <a:buChar char="•"/>
            </a:pPr>
            <a:r>
              <a:rPr lang="fr-FR" sz="1800" b="0" spc="0" dirty="0">
                <a:solidFill>
                  <a:srgbClr val="000000"/>
                </a:solidFill>
                <a:effectLst/>
                <a:ea typeface="Times New Roman" panose="02020603050405020304" pitchFamily="18" charset="0"/>
                <a:cs typeface="Times New Roman" panose="02020603050405020304" pitchFamily="18" charset="0"/>
              </a:rPr>
              <a:t>Tous ces dispositifs sont </a:t>
            </a:r>
            <a:r>
              <a:rPr lang="fr-FR" sz="1800" b="1" dirty="0">
                <a:effectLst/>
                <a:ea typeface="Times New Roman" panose="02020603050405020304" pitchFamily="18" charset="0"/>
              </a:rPr>
              <a:t>montés en parallèle sur les servocommandes irréversibles.</a:t>
            </a:r>
          </a:p>
          <a:p>
            <a:pPr marL="285750" marR="368300" indent="-285750" algn="just">
              <a:buFont typeface="Arial" panose="020B0604020202020204" pitchFamily="34" charset="0"/>
              <a:buChar char="•"/>
            </a:pPr>
            <a:r>
              <a:rPr lang="fr-FR" sz="1800" b="0" spc="0" dirty="0">
                <a:solidFill>
                  <a:srgbClr val="000000"/>
                </a:solidFill>
                <a:effectLst/>
                <a:ea typeface="Times New Roman" panose="02020603050405020304" pitchFamily="18" charset="0"/>
                <a:cs typeface="Times New Roman" panose="02020603050405020304" pitchFamily="18" charset="0"/>
              </a:rPr>
              <a:t>Plus connus sous le nom de </a:t>
            </a:r>
            <a:r>
              <a:rPr lang="fr-FR" sz="1800" b="1" dirty="0">
                <a:effectLst/>
                <a:ea typeface="Times New Roman" panose="02020603050405020304" pitchFamily="18" charset="0"/>
              </a:rPr>
              <a:t>sensation musculaire </a:t>
            </a:r>
            <a:r>
              <a:rPr lang="fr-FR" sz="1800" b="0" spc="0" dirty="0">
                <a:solidFill>
                  <a:srgbClr val="000000"/>
                </a:solidFill>
                <a:effectLst/>
                <a:ea typeface="Times New Roman" panose="02020603050405020304" pitchFamily="18" charset="0"/>
                <a:cs typeface="Times New Roman" panose="02020603050405020304" pitchFamily="18" charset="0"/>
              </a:rPr>
              <a:t>ou </a:t>
            </a:r>
            <a:r>
              <a:rPr lang="fr-FR" sz="1800" b="1" dirty="0">
                <a:effectLst/>
                <a:ea typeface="Times New Roman" panose="02020603050405020304" pitchFamily="18" charset="0"/>
              </a:rPr>
              <a:t>sensation artificielle, </a:t>
            </a:r>
            <a:r>
              <a:rPr lang="fr-FR" sz="1800" b="0" spc="0" dirty="0">
                <a:solidFill>
                  <a:srgbClr val="000000"/>
                </a:solidFill>
                <a:effectLst/>
                <a:ea typeface="Times New Roman" panose="02020603050405020304" pitchFamily="18" charset="0"/>
                <a:cs typeface="Times New Roman" panose="02020603050405020304" pitchFamily="18" charset="0"/>
              </a:rPr>
              <a:t>ils fournissent des </a:t>
            </a:r>
            <a:r>
              <a:rPr lang="fr-FR" sz="1800" b="1" dirty="0">
                <a:effectLst/>
                <a:ea typeface="Times New Roman" panose="02020603050405020304" pitchFamily="18" charset="0"/>
              </a:rPr>
              <a:t>efforts proportionnels :</a:t>
            </a:r>
          </a:p>
          <a:p>
            <a:pPr marL="742950" lvl="1" indent="-285750" algn="just">
              <a:buClr>
                <a:srgbClr val="000000"/>
              </a:buClr>
              <a:buSzPts val="1200"/>
              <a:buFont typeface="Arial" panose="020B0604020202020204" pitchFamily="34" charset="0"/>
              <a:buChar char="•"/>
              <a:tabLst>
                <a:tab pos="713740" algn="l"/>
              </a:tabLst>
            </a:pPr>
            <a:r>
              <a:rPr lang="fr-FR" b="0" u="none" strike="noStrike" spc="0" dirty="0">
                <a:solidFill>
                  <a:srgbClr val="000000"/>
                </a:solidFill>
                <a:effectLst/>
                <a:ea typeface="Times New Roman" panose="02020603050405020304" pitchFamily="18" charset="0"/>
                <a:cs typeface="Times New Roman" panose="02020603050405020304" pitchFamily="18" charset="0"/>
              </a:rPr>
              <a:t>au </a:t>
            </a:r>
            <a:r>
              <a:rPr lang="fr-FR" b="1" u="none" strike="noStrike" spc="0" dirty="0">
                <a:effectLst/>
                <a:ea typeface="Times New Roman" panose="02020603050405020304" pitchFamily="18" charset="0"/>
                <a:cs typeface="Times New Roman" panose="02020603050405020304" pitchFamily="18" charset="0"/>
              </a:rPr>
              <a:t>déplacement de la commande </a:t>
            </a:r>
            <a:r>
              <a:rPr lang="fr-FR" b="0" u="none" strike="noStrike" spc="0" dirty="0">
                <a:solidFill>
                  <a:srgbClr val="000000"/>
                </a:solidFill>
                <a:effectLst/>
                <a:ea typeface="Times New Roman" panose="02020603050405020304" pitchFamily="18" charset="0"/>
                <a:cs typeface="Times New Roman" panose="02020603050405020304" pitchFamily="18" charset="0"/>
              </a:rPr>
              <a:t>pilote ;</a:t>
            </a:r>
            <a:endParaRPr lang="fr-FR" b="1" u="none" strike="noStrike" spc="0" dirty="0">
              <a:effectLst/>
              <a:ea typeface="Times New Roman" panose="02020603050405020304" pitchFamily="18" charset="0"/>
              <a:cs typeface="Times New Roman" panose="02020603050405020304" pitchFamily="18" charset="0"/>
            </a:endParaRPr>
          </a:p>
          <a:p>
            <a:pPr marL="742950" lvl="1" indent="-285750" algn="just">
              <a:buClr>
                <a:srgbClr val="000000"/>
              </a:buClr>
              <a:buSzPts val="1200"/>
              <a:buFont typeface="Arial" panose="020B0604020202020204" pitchFamily="34" charset="0"/>
              <a:buChar char="•"/>
              <a:tabLst>
                <a:tab pos="713740" algn="l"/>
              </a:tabLst>
            </a:pPr>
            <a:r>
              <a:rPr lang="fr-FR" b="0" u="none" strike="noStrike" spc="0" dirty="0">
                <a:solidFill>
                  <a:srgbClr val="000000"/>
                </a:solidFill>
                <a:effectLst/>
                <a:ea typeface="Times New Roman" panose="02020603050405020304" pitchFamily="18" charset="0"/>
                <a:cs typeface="Times New Roman" panose="02020603050405020304" pitchFamily="18" charset="0"/>
              </a:rPr>
              <a:t>à la </a:t>
            </a:r>
            <a:r>
              <a:rPr lang="fr-FR" b="1" u="none" strike="noStrike" spc="0" dirty="0">
                <a:effectLst/>
                <a:ea typeface="Times New Roman" panose="02020603050405020304" pitchFamily="18" charset="0"/>
                <a:cs typeface="Times New Roman" panose="02020603050405020304" pitchFamily="18" charset="0"/>
              </a:rPr>
              <a:t>vitesse avion ;</a:t>
            </a:r>
          </a:p>
          <a:p>
            <a:pPr marL="742950" lvl="1" indent="-285750" algn="just">
              <a:buClr>
                <a:srgbClr val="000000"/>
              </a:buClr>
              <a:buSzPts val="1200"/>
              <a:buFont typeface="Arial" panose="020B0604020202020204" pitchFamily="34" charset="0"/>
              <a:buChar char="•"/>
              <a:tabLst>
                <a:tab pos="713740" algn="l"/>
              </a:tabLst>
            </a:pPr>
            <a:r>
              <a:rPr lang="fr-FR" b="0" u="none" strike="noStrike" spc="0" dirty="0">
                <a:solidFill>
                  <a:srgbClr val="000000"/>
                </a:solidFill>
                <a:effectLst/>
                <a:ea typeface="Times New Roman" panose="02020603050405020304" pitchFamily="18" charset="0"/>
                <a:cs typeface="Times New Roman" panose="02020603050405020304" pitchFamily="18" charset="0"/>
              </a:rPr>
              <a:t>au </a:t>
            </a:r>
            <a:r>
              <a:rPr lang="fr-FR" b="1" u="none" strike="noStrike" spc="0" dirty="0">
                <a:effectLst/>
                <a:ea typeface="Times New Roman" panose="02020603050405020304" pitchFamily="18" charset="0"/>
                <a:cs typeface="Times New Roman" panose="02020603050405020304" pitchFamily="18" charset="0"/>
              </a:rPr>
              <a:t>facteur de charge.</a:t>
            </a:r>
          </a:p>
        </p:txBody>
      </p:sp>
      <p:sp>
        <p:nvSpPr>
          <p:cNvPr id="2" name="Rectangle 1"/>
          <p:cNvSpPr/>
          <p:nvPr/>
        </p:nvSpPr>
        <p:spPr>
          <a:xfrm>
            <a:off x="3974618" y="322458"/>
            <a:ext cx="411664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dirty="0"/>
              <a:t>LES GENERATEURS D’EFFORTS ARTIFICIELS</a:t>
            </a:r>
          </a:p>
        </p:txBody>
      </p:sp>
      <p:pic>
        <p:nvPicPr>
          <p:cNvPr id="3" name="Image 2"/>
          <p:cNvPicPr>
            <a:picLocks noChangeAspect="1"/>
          </p:cNvPicPr>
          <p:nvPr/>
        </p:nvPicPr>
        <p:blipFill>
          <a:blip r:embed="rId2"/>
          <a:stretch>
            <a:fillRect/>
          </a:stretch>
        </p:blipFill>
        <p:spPr>
          <a:xfrm>
            <a:off x="3306488" y="4140090"/>
            <a:ext cx="5452440" cy="2187137"/>
          </a:xfrm>
          <a:prstGeom prst="rect">
            <a:avLst/>
          </a:prstGeom>
        </p:spPr>
      </p:pic>
    </p:spTree>
    <p:extLst>
      <p:ext uri="{BB962C8B-B14F-4D97-AF65-F5344CB8AC3E}">
        <p14:creationId xmlns:p14="http://schemas.microsoft.com/office/powerpoint/2010/main" val="1721170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E52E356-7863-282E-7159-37062E8BCEA2}"/>
              </a:ext>
            </a:extLst>
          </p:cNvPr>
          <p:cNvSpPr txBox="1"/>
          <p:nvPr/>
        </p:nvSpPr>
        <p:spPr>
          <a:xfrm>
            <a:off x="517794" y="1118880"/>
            <a:ext cx="1061291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ea typeface="DejaVu Sans" panose="020B0603030804020204" pitchFamily="34" charset="0"/>
              </a:rPr>
              <a:t>Montés sur les trois chaînes (direction, profondeur, gauchissement), ils se présentent sous différentes formes</a:t>
            </a:r>
            <a:endParaRPr lang="fr-FR" dirty="0"/>
          </a:p>
        </p:txBody>
      </p:sp>
      <p:sp>
        <p:nvSpPr>
          <p:cNvPr id="7" name="ZoneTexte 6">
            <a:extLst>
              <a:ext uri="{FF2B5EF4-FFF2-40B4-BE49-F238E27FC236}">
                <a16:creationId xmlns:a16="http://schemas.microsoft.com/office/drawing/2014/main" id="{CD9613FF-6C29-400F-0005-04890C9819DA}"/>
              </a:ext>
            </a:extLst>
          </p:cNvPr>
          <p:cNvSpPr txBox="1"/>
          <p:nvPr/>
        </p:nvSpPr>
        <p:spPr>
          <a:xfrm>
            <a:off x="2893074" y="620770"/>
            <a:ext cx="640585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200"/>
              <a:tabLst>
                <a:tab pos="638810" algn="l"/>
              </a:tabLst>
            </a:pPr>
            <a:r>
              <a:rPr lang="fr-FR" sz="1800" b="1" u="none" strike="noStrike" spc="0" dirty="0">
                <a:effectLst/>
                <a:ea typeface="Times New Roman" panose="02020603050405020304" pitchFamily="18" charset="0"/>
                <a:cs typeface="Times New Roman" panose="02020603050405020304" pitchFamily="18" charset="0"/>
              </a:rPr>
              <a:t>Effort proportionnel au déplacement de la commande pilote</a:t>
            </a:r>
          </a:p>
        </p:txBody>
      </p:sp>
      <p:sp>
        <p:nvSpPr>
          <p:cNvPr id="9" name="ZoneTexte 8">
            <a:extLst>
              <a:ext uri="{FF2B5EF4-FFF2-40B4-BE49-F238E27FC236}">
                <a16:creationId xmlns:a16="http://schemas.microsoft.com/office/drawing/2014/main" id="{1AF38434-714D-A9F8-11B5-76CB3177221C}"/>
              </a:ext>
            </a:extLst>
          </p:cNvPr>
          <p:cNvSpPr txBox="1"/>
          <p:nvPr/>
        </p:nvSpPr>
        <p:spPr>
          <a:xfrm>
            <a:off x="501036" y="2555492"/>
            <a:ext cx="4784075" cy="285013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marR="241300" indent="-285750" algn="just">
              <a:lnSpc>
                <a:spcPct val="150000"/>
              </a:lnSpc>
              <a:spcBef>
                <a:spcPts val="1855"/>
              </a:spcBef>
              <a:spcAft>
                <a:spcPts val="450"/>
              </a:spcAft>
              <a:buFont typeface="Arial" panose="020B0604020202020204" pitchFamily="34" charset="0"/>
              <a:buChar char="•"/>
              <a:tabLst>
                <a:tab pos="539750" algn="l"/>
              </a:tabLst>
            </a:pPr>
            <a:r>
              <a:rPr lang="fr-FR" sz="1800" dirty="0">
                <a:effectLst/>
                <a:ea typeface="Times New Roman" panose="02020603050405020304" pitchFamily="18" charset="0"/>
              </a:rPr>
              <a:t>L’effort est proportionnel à la contrainte des ressorts en traction/compression. </a:t>
            </a:r>
          </a:p>
          <a:p>
            <a:pPr marL="285750" marR="241300" indent="-285750" algn="just">
              <a:lnSpc>
                <a:spcPct val="150000"/>
              </a:lnSpc>
              <a:spcBef>
                <a:spcPts val="1855"/>
              </a:spcBef>
              <a:spcAft>
                <a:spcPts val="450"/>
              </a:spcAft>
              <a:buFont typeface="Arial" panose="020B0604020202020204" pitchFamily="34" charset="0"/>
              <a:buChar char="•"/>
              <a:tabLst>
                <a:tab pos="539750" algn="l"/>
              </a:tabLst>
            </a:pPr>
            <a:r>
              <a:rPr lang="fr-FR" sz="1800" dirty="0">
                <a:effectLst/>
                <a:ea typeface="Times New Roman" panose="02020603050405020304" pitchFamily="18" charset="0"/>
              </a:rPr>
              <a:t>Le corps de la bielle est fixé à la structure, un piston interne relié au guignol de commande (pilote) est positionné entre deux ressorts antagonistes.</a:t>
            </a:r>
          </a:p>
        </p:txBody>
      </p:sp>
      <p:sp>
        <p:nvSpPr>
          <p:cNvPr id="10" name="ZoneTexte 9">
            <a:extLst>
              <a:ext uri="{FF2B5EF4-FFF2-40B4-BE49-F238E27FC236}">
                <a16:creationId xmlns:a16="http://schemas.microsoft.com/office/drawing/2014/main" id="{BA79554E-694A-D6E5-67A8-D786D3A30D82}"/>
              </a:ext>
            </a:extLst>
          </p:cNvPr>
          <p:cNvSpPr txBox="1"/>
          <p:nvPr/>
        </p:nvSpPr>
        <p:spPr>
          <a:xfrm>
            <a:off x="517794" y="1759155"/>
            <a:ext cx="1831784"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a:effectLst/>
                <a:ea typeface="Times New Roman" panose="02020603050405020304" pitchFamily="18" charset="0"/>
              </a:rPr>
              <a:t>Bielle á ressort</a:t>
            </a:r>
          </a:p>
        </p:txBody>
      </p:sp>
      <p:sp>
        <p:nvSpPr>
          <p:cNvPr id="11" name="Rectangle 10"/>
          <p:cNvSpPr/>
          <p:nvPr/>
        </p:nvSpPr>
        <p:spPr>
          <a:xfrm>
            <a:off x="3953597" y="122660"/>
            <a:ext cx="411664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dirty="0"/>
              <a:t>LES GENERATEURS D’EFFORTS ARTIFICIELS</a:t>
            </a:r>
          </a:p>
        </p:txBody>
      </p:sp>
      <p:pic>
        <p:nvPicPr>
          <p:cNvPr id="12" name="Espace réservé du contenu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24251" y="1943821"/>
            <a:ext cx="5699893" cy="4351338"/>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062041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8AB47E9C-7D87-9BC1-238C-5FED2EB0E950}"/>
              </a:ext>
            </a:extLst>
          </p:cNvPr>
          <p:cNvSpPr txBox="1"/>
          <p:nvPr/>
        </p:nvSpPr>
        <p:spPr>
          <a:xfrm>
            <a:off x="2215295" y="5675895"/>
            <a:ext cx="7198211"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L’effort est proportionnel à la contrainte de torsion de la barre, </a:t>
            </a:r>
            <a:endParaRPr lang="fr-FR" sz="1800" dirty="0" smtClean="0">
              <a:solidFill>
                <a:srgbClr val="000000"/>
              </a:solidFill>
              <a:effectLst/>
              <a:ea typeface="DejaVu Sans" panose="020B0603030804020204" pitchFamily="34" charset="0"/>
            </a:endParaRPr>
          </a:p>
          <a:p>
            <a:pPr marL="285750" indent="-285750">
              <a:buFont typeface="Arial" panose="020B0604020202020204" pitchFamily="34" charset="0"/>
              <a:buChar char="•"/>
            </a:pPr>
            <a:r>
              <a:rPr lang="fr-FR" sz="1800" dirty="0" smtClean="0">
                <a:solidFill>
                  <a:srgbClr val="000000"/>
                </a:solidFill>
                <a:effectLst/>
                <a:ea typeface="DejaVu Sans" panose="020B0603030804020204" pitchFamily="34" charset="0"/>
              </a:rPr>
              <a:t>Elle est fixée </a:t>
            </a:r>
            <a:r>
              <a:rPr lang="fr-FR" sz="1800" dirty="0">
                <a:solidFill>
                  <a:srgbClr val="000000"/>
                </a:solidFill>
                <a:effectLst/>
                <a:ea typeface="DejaVu Sans" panose="020B0603030804020204" pitchFamily="34" charset="0"/>
              </a:rPr>
              <a:t>à la structure par l’une de ses extrémités, </a:t>
            </a:r>
            <a:endParaRPr lang="fr-FR" sz="1800" dirty="0" smtClean="0">
              <a:solidFill>
                <a:srgbClr val="000000"/>
              </a:solidFill>
              <a:effectLst/>
              <a:ea typeface="DejaVu Sans" panose="020B0603030804020204" pitchFamily="34" charset="0"/>
            </a:endParaRPr>
          </a:p>
          <a:p>
            <a:pPr marL="285750" indent="-285750">
              <a:buFont typeface="Arial" panose="020B0604020202020204" pitchFamily="34" charset="0"/>
              <a:buChar char="•"/>
            </a:pPr>
            <a:r>
              <a:rPr lang="fr-FR" sz="1800" dirty="0" smtClean="0">
                <a:solidFill>
                  <a:srgbClr val="000000"/>
                </a:solidFill>
                <a:effectLst/>
                <a:ea typeface="DejaVu Sans" panose="020B0603030804020204" pitchFamily="34" charset="0"/>
              </a:rPr>
              <a:t>l’autre </a:t>
            </a:r>
            <a:r>
              <a:rPr lang="fr-FR" sz="1800" dirty="0">
                <a:solidFill>
                  <a:srgbClr val="000000"/>
                </a:solidFill>
                <a:effectLst/>
                <a:ea typeface="DejaVu Sans" panose="020B0603030804020204" pitchFamily="34" charset="0"/>
              </a:rPr>
              <a:t>étant solidaire du guignol de commande (pilote)</a:t>
            </a:r>
            <a:endParaRPr lang="fr-FR" dirty="0"/>
          </a:p>
        </p:txBody>
      </p:sp>
      <p:sp>
        <p:nvSpPr>
          <p:cNvPr id="6" name="ZoneTexte 5">
            <a:extLst>
              <a:ext uri="{FF2B5EF4-FFF2-40B4-BE49-F238E27FC236}">
                <a16:creationId xmlns:a16="http://schemas.microsoft.com/office/drawing/2014/main" id="{BDDA5006-9847-AB0B-22D0-F6764D9D2DF9}"/>
              </a:ext>
            </a:extLst>
          </p:cNvPr>
          <p:cNvSpPr txBox="1"/>
          <p:nvPr/>
        </p:nvSpPr>
        <p:spPr>
          <a:xfrm>
            <a:off x="3551628" y="167872"/>
            <a:ext cx="480335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400"/>
              <a:tabLst>
                <a:tab pos="713740" algn="l"/>
              </a:tabLst>
            </a:pPr>
            <a:r>
              <a:rPr lang="fr-FR" sz="1800" b="1" u="none" strike="noStrike" spc="0" dirty="0">
                <a:effectLst/>
                <a:ea typeface="Times New Roman" panose="02020603050405020304" pitchFamily="18" charset="0"/>
                <a:cs typeface="Times New Roman" panose="02020603050405020304" pitchFamily="18" charset="0"/>
              </a:rPr>
              <a:t>LES GENERATEURS D’EFFORTS ARTIFICIELS</a:t>
            </a:r>
          </a:p>
        </p:txBody>
      </p:sp>
      <p:sp>
        <p:nvSpPr>
          <p:cNvPr id="8" name="ZoneTexte 7">
            <a:extLst>
              <a:ext uri="{FF2B5EF4-FFF2-40B4-BE49-F238E27FC236}">
                <a16:creationId xmlns:a16="http://schemas.microsoft.com/office/drawing/2014/main" id="{CCED427F-D929-BF8A-9885-C7CDE284BCD9}"/>
              </a:ext>
            </a:extLst>
          </p:cNvPr>
          <p:cNvSpPr txBox="1"/>
          <p:nvPr/>
        </p:nvSpPr>
        <p:spPr>
          <a:xfrm>
            <a:off x="2893075" y="654593"/>
            <a:ext cx="640585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200"/>
              <a:tabLst>
                <a:tab pos="638810" algn="l"/>
              </a:tabLst>
            </a:pPr>
            <a:r>
              <a:rPr lang="fr-FR" sz="1800" b="1" u="none" strike="noStrike" spc="0" dirty="0">
                <a:effectLst/>
                <a:ea typeface="Times New Roman" panose="02020603050405020304" pitchFamily="18" charset="0"/>
                <a:cs typeface="Times New Roman" panose="02020603050405020304" pitchFamily="18" charset="0"/>
              </a:rPr>
              <a:t>Effort proportionnel au déplacement de la commande pilote</a:t>
            </a:r>
          </a:p>
        </p:txBody>
      </p:sp>
      <p:grpSp>
        <p:nvGrpSpPr>
          <p:cNvPr id="4" name="Groupe 3"/>
          <p:cNvGrpSpPr/>
          <p:nvPr/>
        </p:nvGrpSpPr>
        <p:grpSpPr>
          <a:xfrm>
            <a:off x="2073006" y="1246603"/>
            <a:ext cx="7340500" cy="4311903"/>
            <a:chOff x="2073006" y="1246603"/>
            <a:chExt cx="7340500" cy="4311903"/>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3006" y="1246603"/>
              <a:ext cx="7340500" cy="4311903"/>
            </a:xfrm>
            <a:prstGeom prst="rect">
              <a:avLst/>
            </a:prstGeom>
          </p:spPr>
        </p:pic>
        <p:sp>
          <p:nvSpPr>
            <p:cNvPr id="5" name="ZoneTexte 4">
              <a:extLst>
                <a:ext uri="{FF2B5EF4-FFF2-40B4-BE49-F238E27FC236}">
                  <a16:creationId xmlns:a16="http://schemas.microsoft.com/office/drawing/2014/main" id="{F5F4B864-4A12-0716-A3AF-197FC9DDA0A9}"/>
                </a:ext>
              </a:extLst>
            </p:cNvPr>
            <p:cNvSpPr txBox="1"/>
            <p:nvPr/>
          </p:nvSpPr>
          <p:spPr>
            <a:xfrm>
              <a:off x="4438675" y="1363992"/>
              <a:ext cx="260916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dirty="0">
                  <a:effectLst/>
                  <a:ea typeface="Times New Roman" panose="02020603050405020304" pitchFamily="18" charset="0"/>
                </a:rPr>
                <a:t>Barre de torsion</a:t>
              </a:r>
            </a:p>
          </p:txBody>
        </p:sp>
      </p:grpSp>
    </p:spTree>
    <p:extLst>
      <p:ext uri="{BB962C8B-B14F-4D97-AF65-F5344CB8AC3E}">
        <p14:creationId xmlns:p14="http://schemas.microsoft.com/office/powerpoint/2010/main" val="2947519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361B654B-683E-9E66-763C-171008FC3357}"/>
              </a:ext>
            </a:extLst>
          </p:cNvPr>
          <p:cNvSpPr txBox="1"/>
          <p:nvPr/>
        </p:nvSpPr>
        <p:spPr>
          <a:xfrm>
            <a:off x="5000282" y="637746"/>
            <a:ext cx="1677318" cy="28110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lnSpc>
                <a:spcPts val="1400"/>
              </a:lnSpc>
              <a:spcBef>
                <a:spcPts val="6300"/>
              </a:spcBef>
              <a:spcAft>
                <a:spcPts val="2740"/>
              </a:spcAft>
              <a:buClr>
                <a:srgbClr val="000000"/>
              </a:buClr>
              <a:buSzPts val="1400"/>
              <a:tabLst>
                <a:tab pos="510540" algn="l"/>
              </a:tabLst>
            </a:pPr>
            <a:r>
              <a:rPr lang="fr-FR" sz="1600" b="1" u="none" strike="noStrike" spc="0" dirty="0">
                <a:effectLst/>
                <a:ea typeface="Times New Roman" panose="02020603050405020304" pitchFamily="18" charset="0"/>
                <a:cs typeface="Times New Roman" panose="02020603050405020304" pitchFamily="18" charset="0"/>
              </a:rPr>
              <a:t>GENERALITES</a:t>
            </a:r>
          </a:p>
        </p:txBody>
      </p:sp>
      <p:sp>
        <p:nvSpPr>
          <p:cNvPr id="6" name="ZoneTexte 5">
            <a:extLst>
              <a:ext uri="{FF2B5EF4-FFF2-40B4-BE49-F238E27FC236}">
                <a16:creationId xmlns:a16="http://schemas.microsoft.com/office/drawing/2014/main" id="{9E729E91-D3E6-8FE5-A089-C400AD7401FB}"/>
              </a:ext>
            </a:extLst>
          </p:cNvPr>
          <p:cNvSpPr txBox="1"/>
          <p:nvPr/>
        </p:nvSpPr>
        <p:spPr>
          <a:xfrm>
            <a:off x="4238739" y="186799"/>
            <a:ext cx="320866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spcBef>
                <a:spcPts val="1200"/>
              </a:spcBef>
              <a:buSzPts val="1600"/>
            </a:pPr>
            <a:r>
              <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PRIMAIRES</a:t>
            </a: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855" y="1011350"/>
            <a:ext cx="9383434" cy="5696745"/>
          </a:xfrm>
          <a:prstGeom prst="rect">
            <a:avLst/>
          </a:prstGeom>
        </p:spPr>
      </p:pic>
    </p:spTree>
    <p:extLst>
      <p:ext uri="{BB962C8B-B14F-4D97-AF65-F5344CB8AC3E}">
        <p14:creationId xmlns:p14="http://schemas.microsoft.com/office/powerpoint/2010/main" val="3288496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C934E8E-FED0-D818-16D4-362D9E537BFC}"/>
              </a:ext>
            </a:extLst>
          </p:cNvPr>
          <p:cNvPicPr>
            <a:picLocks noGrp="1" noChangeAspect="1"/>
          </p:cNvPicPr>
          <p:nvPr>
            <p:ph idx="1"/>
          </p:nvPr>
        </p:nvPicPr>
        <p:blipFill rotWithShape="1">
          <a:blip r:embed="rId2"/>
          <a:srcRect l="6638" t="9947"/>
          <a:stretch/>
        </p:blipFill>
        <p:spPr>
          <a:xfrm>
            <a:off x="5360164" y="1112703"/>
            <a:ext cx="6405850" cy="4703189"/>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FE08C14B-1CDF-B67F-1B0E-91A0C203D738}"/>
              </a:ext>
            </a:extLst>
          </p:cNvPr>
          <p:cNvSpPr txBox="1"/>
          <p:nvPr/>
        </p:nvSpPr>
        <p:spPr>
          <a:xfrm>
            <a:off x="513003" y="3447865"/>
            <a:ext cx="4424982" cy="236539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358775" algn="just">
              <a:lnSpc>
                <a:spcPct val="150000"/>
              </a:lnSpc>
              <a:spcBef>
                <a:spcPts val="300"/>
              </a:spcBef>
              <a:spcAft>
                <a:spcPts val="1350"/>
              </a:spcAft>
              <a:buFont typeface="Arial" panose="020B0604020202020204" pitchFamily="34" charset="0"/>
              <a:buChar char="•"/>
            </a:pPr>
            <a:r>
              <a:rPr lang="fr-FR" sz="1800" dirty="0">
                <a:effectLst/>
                <a:ea typeface="Times New Roman" panose="02020603050405020304" pitchFamily="18" charset="0"/>
              </a:rPr>
              <a:t>Si le pilote actionne la commande, </a:t>
            </a:r>
            <a:endParaRPr lang="fr-FR" sz="1800" dirty="0" smtClean="0">
              <a:effectLst/>
              <a:ea typeface="Times New Roman" panose="02020603050405020304" pitchFamily="18" charset="0"/>
            </a:endParaRPr>
          </a:p>
          <a:p>
            <a:pPr indent="358775" algn="just">
              <a:lnSpc>
                <a:spcPct val="150000"/>
              </a:lnSpc>
              <a:spcBef>
                <a:spcPts val="300"/>
              </a:spcBef>
              <a:spcAft>
                <a:spcPts val="1350"/>
              </a:spcAft>
              <a:buFont typeface="Arial" panose="020B0604020202020204" pitchFamily="34" charset="0"/>
              <a:buChar char="•"/>
            </a:pPr>
            <a:r>
              <a:rPr lang="fr-FR" sz="1800" dirty="0" smtClean="0">
                <a:effectLst/>
                <a:ea typeface="Times New Roman" panose="02020603050405020304" pitchFamily="18" charset="0"/>
              </a:rPr>
              <a:t>la </a:t>
            </a:r>
            <a:r>
              <a:rPr lang="fr-FR" sz="1800" dirty="0">
                <a:effectLst/>
                <a:ea typeface="Times New Roman" panose="02020603050405020304" pitchFamily="18" charset="0"/>
              </a:rPr>
              <a:t>came tourne, </a:t>
            </a:r>
            <a:endParaRPr lang="fr-FR" sz="1800" dirty="0" smtClean="0">
              <a:effectLst/>
              <a:ea typeface="Times New Roman" panose="02020603050405020304" pitchFamily="18" charset="0"/>
            </a:endParaRPr>
          </a:p>
          <a:p>
            <a:pPr indent="358775" algn="just">
              <a:lnSpc>
                <a:spcPct val="150000"/>
              </a:lnSpc>
              <a:spcBef>
                <a:spcPts val="300"/>
              </a:spcBef>
              <a:spcAft>
                <a:spcPts val="1350"/>
              </a:spcAft>
              <a:buFont typeface="Arial" panose="020B0604020202020204" pitchFamily="34" charset="0"/>
              <a:buChar char="•"/>
            </a:pPr>
            <a:r>
              <a:rPr lang="fr-FR" sz="1800" dirty="0" smtClean="0">
                <a:effectLst/>
                <a:ea typeface="Times New Roman" panose="02020603050405020304" pitchFamily="18" charset="0"/>
              </a:rPr>
              <a:t>le </a:t>
            </a:r>
            <a:r>
              <a:rPr lang="fr-FR" sz="1800" dirty="0">
                <a:effectLst/>
                <a:ea typeface="Times New Roman" panose="02020603050405020304" pitchFamily="18" charset="0"/>
              </a:rPr>
              <a:t>galet monte sur la pente de la came </a:t>
            </a:r>
            <a:endParaRPr lang="fr-FR" sz="1800" dirty="0" smtClean="0">
              <a:effectLst/>
              <a:ea typeface="Times New Roman" panose="02020603050405020304" pitchFamily="18" charset="0"/>
            </a:endParaRPr>
          </a:p>
          <a:p>
            <a:pPr indent="358775" algn="just">
              <a:lnSpc>
                <a:spcPct val="150000"/>
              </a:lnSpc>
              <a:spcBef>
                <a:spcPts val="300"/>
              </a:spcBef>
              <a:spcAft>
                <a:spcPts val="1350"/>
              </a:spcAft>
              <a:buFont typeface="Arial" panose="020B0604020202020204" pitchFamily="34" charset="0"/>
              <a:buChar char="•"/>
            </a:pPr>
            <a:r>
              <a:rPr lang="fr-FR" sz="1800" dirty="0" smtClean="0">
                <a:effectLst/>
                <a:ea typeface="Times New Roman" panose="02020603050405020304" pitchFamily="18" charset="0"/>
              </a:rPr>
              <a:t>et </a:t>
            </a:r>
            <a:r>
              <a:rPr lang="fr-FR" sz="1800" dirty="0">
                <a:effectLst/>
                <a:ea typeface="Times New Roman" panose="02020603050405020304" pitchFamily="18" charset="0"/>
              </a:rPr>
              <a:t>le ressort se comprime.</a:t>
            </a:r>
          </a:p>
        </p:txBody>
      </p:sp>
      <p:sp>
        <p:nvSpPr>
          <p:cNvPr id="3" name="ZoneTexte 2">
            <a:extLst>
              <a:ext uri="{FF2B5EF4-FFF2-40B4-BE49-F238E27FC236}">
                <a16:creationId xmlns:a16="http://schemas.microsoft.com/office/drawing/2014/main" id="{CD64F877-8222-4065-5A40-57C2097A080B}"/>
              </a:ext>
            </a:extLst>
          </p:cNvPr>
          <p:cNvSpPr txBox="1"/>
          <p:nvPr/>
        </p:nvSpPr>
        <p:spPr>
          <a:xfrm>
            <a:off x="1805585" y="1125167"/>
            <a:ext cx="183981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a:effectLst/>
                <a:ea typeface="Times New Roman" panose="02020603050405020304" pitchFamily="18" charset="0"/>
              </a:rPr>
              <a:t>Came en cœur</a:t>
            </a:r>
          </a:p>
        </p:txBody>
      </p:sp>
      <p:sp>
        <p:nvSpPr>
          <p:cNvPr id="6" name="ZoneTexte 5">
            <a:extLst>
              <a:ext uri="{FF2B5EF4-FFF2-40B4-BE49-F238E27FC236}">
                <a16:creationId xmlns:a16="http://schemas.microsoft.com/office/drawing/2014/main" id="{7405E3A9-7FA2-41BA-85D9-EC8C3F3F7074}"/>
              </a:ext>
            </a:extLst>
          </p:cNvPr>
          <p:cNvSpPr txBox="1"/>
          <p:nvPr/>
        </p:nvSpPr>
        <p:spPr>
          <a:xfrm>
            <a:off x="3899971" y="102832"/>
            <a:ext cx="480335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400"/>
              <a:tabLst>
                <a:tab pos="713740" algn="l"/>
              </a:tabLst>
            </a:pPr>
            <a:r>
              <a:rPr lang="fr-FR" sz="1800" b="1" u="none" strike="noStrike" spc="0" dirty="0">
                <a:effectLst/>
                <a:ea typeface="Times New Roman" panose="02020603050405020304" pitchFamily="18" charset="0"/>
                <a:cs typeface="Times New Roman" panose="02020603050405020304" pitchFamily="18" charset="0"/>
              </a:rPr>
              <a:t>LES GENERATEURS D’EFFORTS ARTIFICIELS</a:t>
            </a:r>
          </a:p>
        </p:txBody>
      </p:sp>
      <p:sp>
        <p:nvSpPr>
          <p:cNvPr id="8" name="ZoneTexte 7">
            <a:extLst>
              <a:ext uri="{FF2B5EF4-FFF2-40B4-BE49-F238E27FC236}">
                <a16:creationId xmlns:a16="http://schemas.microsoft.com/office/drawing/2014/main" id="{3BDBB7BD-5A0D-94C1-BBE8-7C6C01DB613F}"/>
              </a:ext>
            </a:extLst>
          </p:cNvPr>
          <p:cNvSpPr txBox="1"/>
          <p:nvPr/>
        </p:nvSpPr>
        <p:spPr>
          <a:xfrm>
            <a:off x="2893075" y="546536"/>
            <a:ext cx="640585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200"/>
              <a:tabLst>
                <a:tab pos="638810" algn="l"/>
              </a:tabLst>
            </a:pPr>
            <a:r>
              <a:rPr lang="fr-FR" sz="1800" b="1" u="none" strike="noStrike" spc="0" dirty="0">
                <a:effectLst/>
                <a:ea typeface="Times New Roman" panose="02020603050405020304" pitchFamily="18" charset="0"/>
                <a:cs typeface="Times New Roman" panose="02020603050405020304" pitchFamily="18" charset="0"/>
              </a:rPr>
              <a:t>Effort proportionnel au déplacement de la commande pilote</a:t>
            </a:r>
          </a:p>
        </p:txBody>
      </p:sp>
      <p:pic>
        <p:nvPicPr>
          <p:cNvPr id="1026" name="Picture 2" descr="Came (mécanique) — Wikipédia"/>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77744" y="1679137"/>
            <a:ext cx="2095500" cy="1571626"/>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4236424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E576C1FC-2B32-7889-E039-6C538E7AA696}"/>
              </a:ext>
            </a:extLst>
          </p:cNvPr>
          <p:cNvSpPr txBox="1"/>
          <p:nvPr/>
        </p:nvSpPr>
        <p:spPr>
          <a:xfrm>
            <a:off x="683046" y="5270611"/>
            <a:ext cx="11193268"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sz="1800" dirty="0">
                <a:solidFill>
                  <a:srgbClr val="000000"/>
                </a:solidFill>
                <a:effectLst/>
                <a:latin typeface="DejaVu Sans" panose="020B0603030804020204" pitchFamily="34" charset="0"/>
                <a:ea typeface="DejaVu Sans" panose="020B0603030804020204" pitchFamily="34" charset="0"/>
              </a:rPr>
              <a:t>L’effort est proportionnel à la compression du ressort et à la pente de la came</a:t>
            </a:r>
            <a:endParaRPr lang="fr-FR" dirty="0"/>
          </a:p>
          <a:p>
            <a:pPr marL="285750" indent="-285750">
              <a:buFont typeface="Arial" panose="020B0604020202020204" pitchFamily="34" charset="0"/>
              <a:buChar char="•"/>
            </a:pPr>
            <a:r>
              <a:rPr lang="fr-FR" sz="1800" dirty="0">
                <a:solidFill>
                  <a:srgbClr val="000000"/>
                </a:solidFill>
                <a:effectLst/>
                <a:latin typeface="DejaVu Sans" panose="020B0603030804020204" pitchFamily="34" charset="0"/>
                <a:ea typeface="DejaVu Sans" panose="020B0603030804020204" pitchFamily="34" charset="0"/>
              </a:rPr>
              <a:t>Si pour un braquage donné, on veut annuler l’effort pilote (compensation de régime), on déplacera à l’aide de la commande de trim l’ensemble du dispositif générateur d’effort afin que le galet revienne dans le creux du profil de la came. </a:t>
            </a:r>
            <a:endParaRPr lang="fr-FR" sz="1800" dirty="0" smtClean="0">
              <a:solidFill>
                <a:srgbClr val="000000"/>
              </a:solidFill>
              <a:effectLst/>
              <a:latin typeface="DejaVu Sans" panose="020B0603030804020204" pitchFamily="34" charset="0"/>
              <a:ea typeface="DejaVu Sans" panose="020B0603030804020204" pitchFamily="34" charset="0"/>
            </a:endParaRPr>
          </a:p>
          <a:p>
            <a:pPr marL="285750" indent="-285750">
              <a:buFont typeface="Arial" panose="020B0604020202020204" pitchFamily="34" charset="0"/>
              <a:buChar char="•"/>
            </a:pPr>
            <a:r>
              <a:rPr lang="fr-FR" sz="1800" dirty="0" smtClean="0">
                <a:solidFill>
                  <a:srgbClr val="000000"/>
                </a:solidFill>
                <a:effectLst/>
                <a:latin typeface="DejaVu Sans" panose="020B0603030804020204" pitchFamily="34" charset="0"/>
                <a:ea typeface="DejaVu Sans" panose="020B0603030804020204" pitchFamily="34" charset="0"/>
              </a:rPr>
              <a:t>L’effort </a:t>
            </a:r>
            <a:r>
              <a:rPr lang="fr-FR" sz="1800" dirty="0">
                <a:solidFill>
                  <a:srgbClr val="000000"/>
                </a:solidFill>
                <a:effectLst/>
                <a:latin typeface="DejaVu Sans" panose="020B0603030804020204" pitchFamily="34" charset="0"/>
                <a:ea typeface="DejaVu Sans" panose="020B0603030804020204" pitchFamily="34" charset="0"/>
              </a:rPr>
              <a:t>est alors annulé</a:t>
            </a:r>
            <a:endParaRPr lang="fr-FR" dirty="0"/>
          </a:p>
        </p:txBody>
      </p:sp>
      <p:sp>
        <p:nvSpPr>
          <p:cNvPr id="6" name="ZoneTexte 5">
            <a:extLst>
              <a:ext uri="{FF2B5EF4-FFF2-40B4-BE49-F238E27FC236}">
                <a16:creationId xmlns:a16="http://schemas.microsoft.com/office/drawing/2014/main" id="{9F84C83C-A393-6380-FDF5-E3797B5AD950}"/>
              </a:ext>
            </a:extLst>
          </p:cNvPr>
          <p:cNvSpPr txBox="1"/>
          <p:nvPr/>
        </p:nvSpPr>
        <p:spPr>
          <a:xfrm>
            <a:off x="3899971" y="102832"/>
            <a:ext cx="480335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400"/>
              <a:tabLst>
                <a:tab pos="713740" algn="l"/>
              </a:tabLst>
            </a:pPr>
            <a:r>
              <a:rPr lang="fr-FR" sz="1800" b="1" u="none" strike="noStrike" spc="0" dirty="0">
                <a:effectLst/>
                <a:ea typeface="Times New Roman" panose="02020603050405020304" pitchFamily="18" charset="0"/>
                <a:cs typeface="Times New Roman" panose="02020603050405020304" pitchFamily="18" charset="0"/>
              </a:rPr>
              <a:t>LES GENERATEURS D’EFFORTS ARTIFICIELS</a:t>
            </a:r>
          </a:p>
        </p:txBody>
      </p:sp>
      <p:sp>
        <p:nvSpPr>
          <p:cNvPr id="8" name="ZoneTexte 7">
            <a:extLst>
              <a:ext uri="{FF2B5EF4-FFF2-40B4-BE49-F238E27FC236}">
                <a16:creationId xmlns:a16="http://schemas.microsoft.com/office/drawing/2014/main" id="{C70CD7B2-3DDA-FA90-736F-8614134F94C5}"/>
              </a:ext>
            </a:extLst>
          </p:cNvPr>
          <p:cNvSpPr txBox="1"/>
          <p:nvPr/>
        </p:nvSpPr>
        <p:spPr>
          <a:xfrm>
            <a:off x="683046" y="1112703"/>
            <a:ext cx="183981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a:effectLst/>
                <a:ea typeface="Times New Roman" panose="02020603050405020304" pitchFamily="18" charset="0"/>
              </a:rPr>
              <a:t>Came en cœur</a:t>
            </a:r>
          </a:p>
        </p:txBody>
      </p:sp>
      <p:sp>
        <p:nvSpPr>
          <p:cNvPr id="10" name="ZoneTexte 9">
            <a:extLst>
              <a:ext uri="{FF2B5EF4-FFF2-40B4-BE49-F238E27FC236}">
                <a16:creationId xmlns:a16="http://schemas.microsoft.com/office/drawing/2014/main" id="{BF10A7FE-0974-9462-6DA8-369D0780B78C}"/>
              </a:ext>
            </a:extLst>
          </p:cNvPr>
          <p:cNvSpPr txBox="1"/>
          <p:nvPr/>
        </p:nvSpPr>
        <p:spPr>
          <a:xfrm>
            <a:off x="2893075" y="546536"/>
            <a:ext cx="640585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200"/>
              <a:tabLst>
                <a:tab pos="638810" algn="l"/>
              </a:tabLst>
            </a:pPr>
            <a:r>
              <a:rPr lang="fr-FR" sz="1800" b="1" u="none" strike="noStrike" spc="0" dirty="0">
                <a:effectLst/>
                <a:ea typeface="Times New Roman" panose="02020603050405020304" pitchFamily="18" charset="0"/>
                <a:cs typeface="Times New Roman" panose="02020603050405020304" pitchFamily="18" charset="0"/>
              </a:rPr>
              <a:t>Effort proportionnel au déplacement de la commande pilote</a:t>
            </a:r>
          </a:p>
        </p:txBody>
      </p:sp>
      <p:pic>
        <p:nvPicPr>
          <p:cNvPr id="3"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3136" y="1049842"/>
            <a:ext cx="7535327" cy="4086795"/>
          </a:xfrm>
        </p:spPr>
      </p:pic>
    </p:spTree>
    <p:extLst>
      <p:ext uri="{BB962C8B-B14F-4D97-AF65-F5344CB8AC3E}">
        <p14:creationId xmlns:p14="http://schemas.microsoft.com/office/powerpoint/2010/main" val="1384064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DA49AE4E-B3F2-E3FB-B570-14A15043D01F}"/>
              </a:ext>
            </a:extLst>
          </p:cNvPr>
          <p:cNvSpPr txBox="1"/>
          <p:nvPr/>
        </p:nvSpPr>
        <p:spPr>
          <a:xfrm>
            <a:off x="4202853" y="651987"/>
            <a:ext cx="400958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200"/>
              <a:tabLst>
                <a:tab pos="495935" algn="l"/>
              </a:tabLst>
            </a:pPr>
            <a:r>
              <a:rPr lang="fr-FR" sz="1800" u="none" strike="noStrike" spc="0" dirty="0" smtClean="0">
                <a:effectLst/>
                <a:ea typeface="Times New Roman" panose="02020603050405020304" pitchFamily="18" charset="0"/>
                <a:cs typeface="Times New Roman" panose="02020603050405020304" pitchFamily="18" charset="0"/>
              </a:rPr>
              <a:t>Effort </a:t>
            </a:r>
            <a:r>
              <a:rPr lang="fr-FR" sz="1800" u="none" strike="noStrike" spc="0" dirty="0">
                <a:effectLst/>
                <a:ea typeface="Times New Roman" panose="02020603050405020304" pitchFamily="18" charset="0"/>
                <a:cs typeface="Times New Roman" panose="02020603050405020304" pitchFamily="18" charset="0"/>
              </a:rPr>
              <a:t>proportionnel à la vitesse avion</a:t>
            </a:r>
          </a:p>
        </p:txBody>
      </p:sp>
      <p:sp>
        <p:nvSpPr>
          <p:cNvPr id="7" name="ZoneTexte 6">
            <a:extLst>
              <a:ext uri="{FF2B5EF4-FFF2-40B4-BE49-F238E27FC236}">
                <a16:creationId xmlns:a16="http://schemas.microsoft.com/office/drawing/2014/main" id="{17CB8CC6-671E-6E33-D4CF-8BC3BFB32849}"/>
              </a:ext>
            </a:extLst>
          </p:cNvPr>
          <p:cNvSpPr txBox="1"/>
          <p:nvPr/>
        </p:nvSpPr>
        <p:spPr>
          <a:xfrm>
            <a:off x="334670" y="1960863"/>
            <a:ext cx="6022193" cy="295786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Ces dispositifs sont montés sur la chaîne profondeur et </a:t>
            </a:r>
            <a:r>
              <a:rPr lang="fr-FR" sz="1800" dirty="0">
                <a:effectLst/>
                <a:ea typeface="Times New Roman" panose="02020603050405020304" pitchFamily="18" charset="0"/>
              </a:rPr>
              <a:t>quelquefois sur la chaîne direction.</a:t>
            </a:r>
          </a:p>
          <a:p>
            <a:pPr marL="285750" indent="-285750" algn="just">
              <a:lnSpc>
                <a:spcPct val="150000"/>
              </a:lnSpc>
              <a:buFont typeface="Arial" panose="020B0604020202020204" pitchFamily="34" charset="0"/>
              <a:buChar char="•"/>
            </a:pPr>
            <a:r>
              <a:rPr lang="fr-FR" sz="1800" dirty="0">
                <a:effectLst/>
                <a:ea typeface="Times New Roman" panose="02020603050405020304" pitchFamily="18" charset="0"/>
              </a:rPr>
              <a:t>Ils sont généralement constitués:</a:t>
            </a:r>
          </a:p>
          <a:p>
            <a:pPr marL="628650" lvl="1" indent="-265113" algn="just">
              <a:lnSpc>
                <a:spcPct val="150000"/>
              </a:lnSpc>
              <a:buFont typeface="Courier New" panose="02070309020205020404" pitchFamily="49" charset="0"/>
              <a:buChar char="o"/>
            </a:pPr>
            <a:r>
              <a:rPr lang="fr-FR" dirty="0">
                <a:effectLst/>
                <a:ea typeface="Times New Roman" panose="02020603050405020304" pitchFamily="18" charset="0"/>
              </a:rPr>
              <a:t>d’un détendeur, qui fournit une pression hydraulique proportionnelle à la pression dynamique, </a:t>
            </a:r>
          </a:p>
          <a:p>
            <a:pPr marL="628650" lvl="1" indent="-265113" algn="just">
              <a:lnSpc>
                <a:spcPct val="150000"/>
              </a:lnSpc>
              <a:buFont typeface="Courier New" panose="02070309020205020404" pitchFamily="49" charset="0"/>
              <a:buChar char="o"/>
            </a:pPr>
            <a:r>
              <a:rPr lang="fr-FR" dirty="0">
                <a:effectLst/>
                <a:ea typeface="Times New Roman" panose="02020603050405020304" pitchFamily="18" charset="0"/>
              </a:rPr>
              <a:t>d’un vérin qui durcit la commande en fonction de la pression hydraulique détendue qui lui est appliquée.</a:t>
            </a:r>
          </a:p>
        </p:txBody>
      </p:sp>
      <p:sp>
        <p:nvSpPr>
          <p:cNvPr id="6" name="ZoneTexte 5">
            <a:extLst>
              <a:ext uri="{FF2B5EF4-FFF2-40B4-BE49-F238E27FC236}">
                <a16:creationId xmlns:a16="http://schemas.microsoft.com/office/drawing/2014/main" id="{CBEB64C3-3634-E11F-44A5-EED825E7EA8C}"/>
              </a:ext>
            </a:extLst>
          </p:cNvPr>
          <p:cNvSpPr txBox="1"/>
          <p:nvPr/>
        </p:nvSpPr>
        <p:spPr>
          <a:xfrm>
            <a:off x="3899971" y="102832"/>
            <a:ext cx="480335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400"/>
              <a:tabLst>
                <a:tab pos="713740" algn="l"/>
              </a:tabLst>
            </a:pPr>
            <a:r>
              <a:rPr lang="fr-FR" sz="1800" b="1" u="none" strike="noStrike" spc="0" dirty="0">
                <a:effectLst/>
                <a:ea typeface="Times New Roman" panose="02020603050405020304" pitchFamily="18" charset="0"/>
                <a:cs typeface="Times New Roman" panose="02020603050405020304" pitchFamily="18" charset="0"/>
              </a:rPr>
              <a:t>LES GENERATEURS D’EFFORTS ARTIFICIELS</a:t>
            </a: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7357" y="1362149"/>
            <a:ext cx="5230986" cy="4206259"/>
          </a:xfrm>
          <a:prstGeom prst="rect">
            <a:avLst/>
          </a:prstGeom>
        </p:spPr>
      </p:pic>
    </p:spTree>
    <p:extLst>
      <p:ext uri="{BB962C8B-B14F-4D97-AF65-F5344CB8AC3E}">
        <p14:creationId xmlns:p14="http://schemas.microsoft.com/office/powerpoint/2010/main" val="32383334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581A914-B5C7-C85C-2548-984A333F228A}"/>
              </a:ext>
            </a:extLst>
          </p:cNvPr>
          <p:cNvSpPr txBox="1"/>
          <p:nvPr/>
        </p:nvSpPr>
        <p:spPr>
          <a:xfrm>
            <a:off x="366381" y="1099196"/>
            <a:ext cx="11313989" cy="21698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sz="1800" dirty="0">
                <a:solidFill>
                  <a:srgbClr val="000000"/>
                </a:solidFill>
                <a:effectLst/>
                <a:ea typeface="DejaVu Sans" panose="020B0603030804020204" pitchFamily="34" charset="0"/>
              </a:rPr>
              <a:t>L’information aérodynamique (pression totale - pression statique) peut être fournie </a:t>
            </a:r>
            <a:endParaRPr lang="fr-FR" sz="1800" dirty="0" smtClean="0">
              <a:solidFill>
                <a:srgbClr val="000000"/>
              </a:solidFill>
              <a:effectLst/>
              <a:ea typeface="DejaVu Sans" panose="020B0603030804020204" pitchFamily="34" charset="0"/>
            </a:endParaRPr>
          </a:p>
          <a:p>
            <a:pPr marL="285750" indent="-285750" algn="just">
              <a:lnSpc>
                <a:spcPct val="150000"/>
              </a:lnSpc>
              <a:buFont typeface="Arial" panose="020B0604020202020204" pitchFamily="34" charset="0"/>
              <a:buChar char="•"/>
            </a:pPr>
            <a:r>
              <a:rPr lang="fr-FR" sz="1800" dirty="0" smtClean="0">
                <a:solidFill>
                  <a:srgbClr val="000000"/>
                </a:solidFill>
                <a:effectLst/>
                <a:ea typeface="DejaVu Sans" panose="020B0603030804020204" pitchFamily="34" charset="0"/>
              </a:rPr>
              <a:t>par </a:t>
            </a:r>
            <a:r>
              <a:rPr lang="fr-FR" sz="1800" dirty="0">
                <a:solidFill>
                  <a:srgbClr val="000000"/>
                </a:solidFill>
                <a:effectLst/>
                <a:ea typeface="DejaVu Sans" panose="020B0603030804020204" pitchFamily="34" charset="0"/>
              </a:rPr>
              <a:t>un </a:t>
            </a:r>
            <a:r>
              <a:rPr lang="fr-FR" sz="1800" dirty="0" err="1">
                <a:solidFill>
                  <a:srgbClr val="000000"/>
                </a:solidFill>
                <a:effectLst/>
                <a:ea typeface="DejaVu Sans" panose="020B0603030804020204" pitchFamily="34" charset="0"/>
              </a:rPr>
              <a:t>pitot</a:t>
            </a:r>
            <a:r>
              <a:rPr lang="fr-FR" sz="1800" dirty="0">
                <a:solidFill>
                  <a:srgbClr val="000000"/>
                </a:solidFill>
                <a:effectLst/>
                <a:ea typeface="DejaVu Sans" panose="020B0603030804020204" pitchFamily="34" charset="0"/>
              </a:rPr>
              <a:t> (B737 schéma ci-dessus) ou </a:t>
            </a:r>
            <a:endParaRPr lang="fr-FR" sz="1800" dirty="0" smtClean="0">
              <a:solidFill>
                <a:srgbClr val="000000"/>
              </a:solidFill>
              <a:effectLst/>
              <a:ea typeface="DejaVu Sans" panose="020B0603030804020204" pitchFamily="34" charset="0"/>
            </a:endParaRPr>
          </a:p>
          <a:p>
            <a:pPr marL="285750" indent="-285750" algn="just">
              <a:lnSpc>
                <a:spcPct val="150000"/>
              </a:lnSpc>
              <a:buFont typeface="Arial" panose="020B0604020202020204" pitchFamily="34" charset="0"/>
              <a:buChar char="•"/>
            </a:pPr>
            <a:r>
              <a:rPr lang="fr-FR" sz="1800" dirty="0" smtClean="0">
                <a:solidFill>
                  <a:srgbClr val="000000"/>
                </a:solidFill>
                <a:effectLst/>
                <a:ea typeface="DejaVu Sans" panose="020B0603030804020204" pitchFamily="34" charset="0"/>
              </a:rPr>
              <a:t>par </a:t>
            </a:r>
            <a:r>
              <a:rPr lang="fr-FR" sz="1800" dirty="0">
                <a:solidFill>
                  <a:srgbClr val="000000"/>
                </a:solidFill>
                <a:effectLst/>
                <a:ea typeface="DejaVu Sans" panose="020B0603030804020204" pitchFamily="34" charset="0"/>
              </a:rPr>
              <a:t>une centrale aérodynamique (A300/310) </a:t>
            </a:r>
            <a:endParaRPr lang="fr-FR" dirty="0">
              <a:solidFill>
                <a:srgbClr val="000000"/>
              </a:solidFill>
              <a:ea typeface="DejaVu Sans" panose="020B0603030804020204" pitchFamily="34" charset="0"/>
            </a:endParaRPr>
          </a:p>
          <a:p>
            <a:pPr marL="285750" indent="-285750" algn="just">
              <a:lnSpc>
                <a:spcPct val="150000"/>
              </a:lnSpc>
              <a:buFont typeface="Arial" panose="020B0604020202020204" pitchFamily="34" charset="0"/>
              <a:buChar char="•"/>
            </a:pPr>
            <a:r>
              <a:rPr lang="fr-FR" sz="1800" dirty="0" smtClean="0">
                <a:solidFill>
                  <a:srgbClr val="000000"/>
                </a:solidFill>
                <a:effectLst/>
                <a:ea typeface="DejaVu Sans" panose="020B0603030804020204" pitchFamily="34" charset="0"/>
              </a:rPr>
              <a:t>envoie d’un </a:t>
            </a:r>
            <a:r>
              <a:rPr lang="fr-FR" sz="1800" dirty="0">
                <a:solidFill>
                  <a:srgbClr val="000000"/>
                </a:solidFill>
                <a:effectLst/>
                <a:ea typeface="DejaVu Sans" panose="020B0603030804020204" pitchFamily="34" charset="0"/>
              </a:rPr>
              <a:t>signal électrique sur un </a:t>
            </a:r>
            <a:r>
              <a:rPr lang="fr-FR" sz="1800" dirty="0" smtClean="0">
                <a:solidFill>
                  <a:srgbClr val="000000"/>
                </a:solidFill>
                <a:effectLst/>
                <a:ea typeface="DejaVu Sans" panose="020B0603030804020204" pitchFamily="34" charset="0"/>
              </a:rPr>
              <a:t>calculateur qui </a:t>
            </a:r>
            <a:r>
              <a:rPr lang="fr-FR" sz="1800" dirty="0">
                <a:solidFill>
                  <a:srgbClr val="000000"/>
                </a:solidFill>
                <a:effectLst/>
                <a:ea typeface="DejaVu Sans" panose="020B0603030804020204" pitchFamily="34" charset="0"/>
              </a:rPr>
              <a:t>gère le déplacement du vérin hydraulique pour durcir la commande</a:t>
            </a:r>
            <a:endParaRPr lang="fr-FR" dirty="0"/>
          </a:p>
        </p:txBody>
      </p:sp>
      <p:sp>
        <p:nvSpPr>
          <p:cNvPr id="6" name="ZoneTexte 5">
            <a:extLst>
              <a:ext uri="{FF2B5EF4-FFF2-40B4-BE49-F238E27FC236}">
                <a16:creationId xmlns:a16="http://schemas.microsoft.com/office/drawing/2014/main" id="{9378292E-E783-C97D-622C-80536B13F42E}"/>
              </a:ext>
            </a:extLst>
          </p:cNvPr>
          <p:cNvSpPr txBox="1"/>
          <p:nvPr/>
        </p:nvSpPr>
        <p:spPr>
          <a:xfrm>
            <a:off x="4202853" y="579183"/>
            <a:ext cx="400958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495935" algn="l"/>
              </a:tabLst>
            </a:pPr>
            <a:r>
              <a:rPr lang="fr-FR" sz="1800" u="none" strike="noStrike" spc="0" dirty="0" smtClean="0">
                <a:effectLst/>
                <a:ea typeface="Times New Roman" panose="02020603050405020304" pitchFamily="18" charset="0"/>
                <a:cs typeface="Times New Roman" panose="02020603050405020304" pitchFamily="18" charset="0"/>
              </a:rPr>
              <a:t>Effort </a:t>
            </a:r>
            <a:r>
              <a:rPr lang="fr-FR" sz="1800" u="none" strike="noStrike" spc="0" dirty="0">
                <a:effectLst/>
                <a:ea typeface="Times New Roman" panose="02020603050405020304" pitchFamily="18" charset="0"/>
                <a:cs typeface="Times New Roman" panose="02020603050405020304" pitchFamily="18" charset="0"/>
              </a:rPr>
              <a:t>proportionnel à la vitesse avion</a:t>
            </a:r>
          </a:p>
        </p:txBody>
      </p:sp>
      <p:sp>
        <p:nvSpPr>
          <p:cNvPr id="8" name="ZoneTexte 7">
            <a:extLst>
              <a:ext uri="{FF2B5EF4-FFF2-40B4-BE49-F238E27FC236}">
                <a16:creationId xmlns:a16="http://schemas.microsoft.com/office/drawing/2014/main" id="{C49C9484-FA7B-7E0C-89D8-C397F499885D}"/>
              </a:ext>
            </a:extLst>
          </p:cNvPr>
          <p:cNvSpPr txBox="1"/>
          <p:nvPr/>
        </p:nvSpPr>
        <p:spPr>
          <a:xfrm>
            <a:off x="3899971" y="102832"/>
            <a:ext cx="480335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400"/>
              <a:tabLst>
                <a:tab pos="713740" algn="l"/>
              </a:tabLst>
            </a:pPr>
            <a:r>
              <a:rPr lang="fr-FR" sz="1800" b="1" u="none" strike="noStrike" spc="0" dirty="0">
                <a:effectLst/>
                <a:ea typeface="Times New Roman" panose="02020603050405020304" pitchFamily="18" charset="0"/>
                <a:cs typeface="Times New Roman" panose="02020603050405020304" pitchFamily="18" charset="0"/>
              </a:rPr>
              <a:t>LES GENERATEURS D’EFFORTS ARTIFICIELS</a:t>
            </a: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0211" y="3416989"/>
            <a:ext cx="6373114" cy="3248478"/>
          </a:xfrm>
          <a:prstGeom prst="rect">
            <a:avLst/>
          </a:prstGeom>
        </p:spPr>
      </p:pic>
    </p:spTree>
    <p:extLst>
      <p:ext uri="{BB962C8B-B14F-4D97-AF65-F5344CB8AC3E}">
        <p14:creationId xmlns:p14="http://schemas.microsoft.com/office/powerpoint/2010/main" val="1488556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36C8A9A-5B8D-0371-7E93-22E51A3AE656}"/>
              </a:ext>
            </a:extLst>
          </p:cNvPr>
          <p:cNvSpPr txBox="1"/>
          <p:nvPr/>
        </p:nvSpPr>
        <p:spPr>
          <a:xfrm>
            <a:off x="459953" y="5771789"/>
            <a:ext cx="11383179"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r>
              <a:rPr lang="fr-FR" dirty="0">
                <a:cs typeface="Times New Roman" panose="02020603050405020304" pitchFamily="18" charset="0"/>
              </a:rPr>
              <a:t>Montés sur la chaîne de profondeur, ces dispositifs permettent de durcir la commande proportionnellement à l’augmentation du facteur de charge en virage ou en ressource</a:t>
            </a:r>
            <a:r>
              <a:rPr lang="fr-FR" sz="1800" dirty="0">
                <a:effectLst/>
                <a:latin typeface="Times New Roman" panose="02020603050405020304" pitchFamily="18" charset="0"/>
                <a:ea typeface="Times New Roman" panose="02020603050405020304" pitchFamily="18" charset="0"/>
              </a:rPr>
              <a:t>.</a:t>
            </a:r>
          </a:p>
        </p:txBody>
      </p:sp>
      <p:sp>
        <p:nvSpPr>
          <p:cNvPr id="7" name="ZoneTexte 6">
            <a:extLst>
              <a:ext uri="{FF2B5EF4-FFF2-40B4-BE49-F238E27FC236}">
                <a16:creationId xmlns:a16="http://schemas.microsoft.com/office/drawing/2014/main" id="{879DE338-AB16-858F-4B5E-8851B248D1CF}"/>
              </a:ext>
            </a:extLst>
          </p:cNvPr>
          <p:cNvSpPr txBox="1"/>
          <p:nvPr/>
        </p:nvSpPr>
        <p:spPr>
          <a:xfrm>
            <a:off x="3899971" y="572595"/>
            <a:ext cx="480335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483235" algn="l"/>
              </a:tabLst>
            </a:pPr>
            <a:r>
              <a:rPr lang="fr-FR" sz="1800" u="none" strike="noStrike" spc="0" dirty="0" smtClean="0">
                <a:effectLst/>
                <a:ea typeface="Times New Roman" panose="02020603050405020304" pitchFamily="18" charset="0"/>
                <a:cs typeface="Times New Roman" panose="02020603050405020304" pitchFamily="18" charset="0"/>
              </a:rPr>
              <a:t>Effort </a:t>
            </a:r>
            <a:r>
              <a:rPr lang="fr-FR" sz="1800" u="none" strike="noStrike" spc="0" dirty="0">
                <a:effectLst/>
                <a:ea typeface="Times New Roman" panose="02020603050405020304" pitchFamily="18" charset="0"/>
                <a:cs typeface="Times New Roman" panose="02020603050405020304" pitchFamily="18" charset="0"/>
              </a:rPr>
              <a:t>proportionnel au facteur de charge</a:t>
            </a:r>
          </a:p>
        </p:txBody>
      </p:sp>
      <p:sp>
        <p:nvSpPr>
          <p:cNvPr id="10" name="ZoneTexte 9">
            <a:extLst>
              <a:ext uri="{FF2B5EF4-FFF2-40B4-BE49-F238E27FC236}">
                <a16:creationId xmlns:a16="http://schemas.microsoft.com/office/drawing/2014/main" id="{A225A0D4-A4E7-F7DF-4F59-41B806CAC640}"/>
              </a:ext>
            </a:extLst>
          </p:cNvPr>
          <p:cNvSpPr txBox="1"/>
          <p:nvPr/>
        </p:nvSpPr>
        <p:spPr>
          <a:xfrm>
            <a:off x="3899971" y="102832"/>
            <a:ext cx="480335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400"/>
              <a:tabLst>
                <a:tab pos="713740" algn="l"/>
              </a:tabLst>
            </a:pPr>
            <a:r>
              <a:rPr lang="fr-FR" sz="1800" b="1" u="none" strike="noStrike" spc="0" dirty="0">
                <a:effectLst/>
                <a:ea typeface="Times New Roman" panose="02020603050405020304" pitchFamily="18" charset="0"/>
                <a:cs typeface="Times New Roman" panose="02020603050405020304" pitchFamily="18" charset="0"/>
              </a:rPr>
              <a:t>LES GENERATEURS D’EFFORTS ARTIFICIELS</a:t>
            </a: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9622" y="1177125"/>
            <a:ext cx="8259328" cy="4124901"/>
          </a:xfrm>
          <a:prstGeom prst="rect">
            <a:avLst/>
          </a:prstGeom>
        </p:spPr>
      </p:pic>
    </p:spTree>
    <p:extLst>
      <p:ext uri="{BB962C8B-B14F-4D97-AF65-F5344CB8AC3E}">
        <p14:creationId xmlns:p14="http://schemas.microsoft.com/office/powerpoint/2010/main" val="36741325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68CC2AB-C18F-25C0-E7E0-E46EE797A67F}"/>
              </a:ext>
            </a:extLst>
          </p:cNvPr>
          <p:cNvSpPr txBox="1"/>
          <p:nvPr/>
        </p:nvSpPr>
        <p:spPr>
          <a:xfrm>
            <a:off x="3899971" y="102832"/>
            <a:ext cx="480335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400"/>
              <a:tabLst>
                <a:tab pos="713740" algn="l"/>
              </a:tabLst>
            </a:pPr>
            <a:r>
              <a:rPr lang="fr-FR" sz="1800" b="1" u="none" strike="noStrike" spc="0" dirty="0">
                <a:effectLst/>
                <a:ea typeface="Times New Roman" panose="02020603050405020304" pitchFamily="18" charset="0"/>
                <a:cs typeface="Times New Roman" panose="02020603050405020304" pitchFamily="18" charset="0"/>
              </a:rPr>
              <a:t>LES GENERATEURS D’EFFORTS ARTIFICIELS</a:t>
            </a:r>
          </a:p>
        </p:txBody>
      </p:sp>
      <p:sp>
        <p:nvSpPr>
          <p:cNvPr id="6" name="ZoneTexte 5">
            <a:extLst>
              <a:ext uri="{FF2B5EF4-FFF2-40B4-BE49-F238E27FC236}">
                <a16:creationId xmlns:a16="http://schemas.microsoft.com/office/drawing/2014/main" id="{913AE037-7DB8-20FF-4939-32C82D7AAC98}"/>
              </a:ext>
            </a:extLst>
          </p:cNvPr>
          <p:cNvSpPr txBox="1"/>
          <p:nvPr/>
        </p:nvSpPr>
        <p:spPr>
          <a:xfrm>
            <a:off x="345195" y="5151797"/>
            <a:ext cx="11501610"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effectLst/>
                <a:ea typeface="Times New Roman" panose="02020603050405020304" pitchFamily="18" charset="0"/>
              </a:rPr>
              <a:t>un générateur de sensation qui restitue :</a:t>
            </a:r>
          </a:p>
          <a:p>
            <a:pPr marL="285750" indent="-285750">
              <a:buFont typeface="Arial" panose="020B0604020202020204" pitchFamily="34" charset="0"/>
              <a:buChar char="•"/>
            </a:pPr>
            <a:r>
              <a:rPr lang="fr-FR" sz="1800" dirty="0">
                <a:effectLst/>
                <a:ea typeface="Times New Roman" panose="02020603050405020304" pitchFamily="18" charset="0"/>
              </a:rPr>
              <a:t>par l’intermédiaire d’un système à ressort, d’une came et d’un galet, un effort qui est fonction du déplacement des manches ;</a:t>
            </a:r>
          </a:p>
          <a:p>
            <a:pPr marL="285750" lvl="0" indent="-285750">
              <a:buClr>
                <a:srgbClr val="000000"/>
              </a:buClr>
              <a:buSzPts val="1200"/>
              <a:buFont typeface="Arial" panose="020B0604020202020204" pitchFamily="34" charset="0"/>
              <a:buChar char="•"/>
              <a:tabLst>
                <a:tab pos="556895" algn="l"/>
              </a:tabLst>
            </a:pPr>
            <a:r>
              <a:rPr lang="fr-FR" sz="1800" u="none" strike="noStrike" spc="0" dirty="0">
                <a:effectLst/>
                <a:ea typeface="Times New Roman" panose="02020603050405020304" pitchFamily="18" charset="0"/>
                <a:cs typeface="Times New Roman" panose="02020603050405020304" pitchFamily="18" charset="0"/>
              </a:rPr>
              <a:t>par l’intermédiaire de deux vérins hydrauliques, dont l’action s’ajoute au mécanisme à ressort, un effort qui est fonction de la vitesse avion et de la position du stabilisateur ;</a:t>
            </a:r>
          </a:p>
        </p:txBody>
      </p:sp>
      <p:sp>
        <p:nvSpPr>
          <p:cNvPr id="7" name="ZoneTexte 6">
            <a:extLst>
              <a:ext uri="{FF2B5EF4-FFF2-40B4-BE49-F238E27FC236}">
                <a16:creationId xmlns:a16="http://schemas.microsoft.com/office/drawing/2014/main" id="{1BB22F11-2D6F-2300-AF60-F90734D0ACDB}"/>
              </a:ext>
            </a:extLst>
          </p:cNvPr>
          <p:cNvSpPr txBox="1"/>
          <p:nvPr/>
        </p:nvSpPr>
        <p:spPr>
          <a:xfrm>
            <a:off x="4560984" y="549796"/>
            <a:ext cx="370166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a:effectLst/>
                <a:ea typeface="Times New Roman" panose="02020603050405020304" pitchFamily="18" charset="0"/>
              </a:rPr>
              <a:t>Chaine profondeur type B737</a:t>
            </a:r>
          </a:p>
        </p:txBody>
      </p:sp>
      <p:pic>
        <p:nvPicPr>
          <p:cNvPr id="8" name="Espace réservé du contenu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5913" y="996760"/>
            <a:ext cx="6916115" cy="4067743"/>
          </a:xfrm>
          <a:prstGeom prst="rect">
            <a:avLst/>
          </a:prstGeom>
        </p:spPr>
      </p:pic>
    </p:spTree>
    <p:extLst>
      <p:ext uri="{BB962C8B-B14F-4D97-AF65-F5344CB8AC3E}">
        <p14:creationId xmlns:p14="http://schemas.microsoft.com/office/powerpoint/2010/main" val="36160321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A7AD5F2-A3C5-9BF1-5F6C-C9491AC936AF}"/>
              </a:ext>
            </a:extLst>
          </p:cNvPr>
          <p:cNvSpPr txBox="1"/>
          <p:nvPr/>
        </p:nvSpPr>
        <p:spPr>
          <a:xfrm>
            <a:off x="626584" y="5432049"/>
            <a:ext cx="10938831"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ea typeface="DejaVu Sans" panose="020B0603030804020204" pitchFamily="34" charset="0"/>
              </a:rPr>
              <a:t>un régulateur de sensation constitué de deux corps identiques alimentés par les circuits A et B qui fournit au générateur une pression hydraulique régulée, proportionnelle à la vitesse de l’avion et éventuellement modifiée en fonction de la position du stabilisateur. </a:t>
            </a:r>
          </a:p>
          <a:p>
            <a:r>
              <a:rPr lang="fr-FR" sz="1800" dirty="0">
                <a:solidFill>
                  <a:srgbClr val="000000"/>
                </a:solidFill>
                <a:effectLst/>
                <a:ea typeface="DejaVu Sans" panose="020B0603030804020204" pitchFamily="34" charset="0"/>
              </a:rPr>
              <a:t>Le signal « vitesse » est obtenu par l’intermédiaire de deux sondes </a:t>
            </a:r>
            <a:r>
              <a:rPr lang="fr-FR" sz="1800" dirty="0" err="1">
                <a:solidFill>
                  <a:srgbClr val="000000"/>
                </a:solidFill>
                <a:effectLst/>
                <a:ea typeface="DejaVu Sans" panose="020B0603030804020204" pitchFamily="34" charset="0"/>
              </a:rPr>
              <a:t>pitot</a:t>
            </a:r>
            <a:r>
              <a:rPr lang="fr-FR" sz="1800" dirty="0">
                <a:solidFill>
                  <a:srgbClr val="000000"/>
                </a:solidFill>
                <a:effectLst/>
                <a:ea typeface="DejaVu Sans" panose="020B0603030804020204" pitchFamily="34" charset="0"/>
              </a:rPr>
              <a:t> installées de part et d’autre de la dérive.</a:t>
            </a:r>
            <a:endParaRPr lang="fr-FR" dirty="0"/>
          </a:p>
        </p:txBody>
      </p:sp>
      <p:sp>
        <p:nvSpPr>
          <p:cNvPr id="6" name="ZoneTexte 5">
            <a:extLst>
              <a:ext uri="{FF2B5EF4-FFF2-40B4-BE49-F238E27FC236}">
                <a16:creationId xmlns:a16="http://schemas.microsoft.com/office/drawing/2014/main" id="{DA2286DD-A4C1-B09F-02D6-5113B1CF13DB}"/>
              </a:ext>
            </a:extLst>
          </p:cNvPr>
          <p:cNvSpPr txBox="1"/>
          <p:nvPr/>
        </p:nvSpPr>
        <p:spPr>
          <a:xfrm>
            <a:off x="3899971" y="102832"/>
            <a:ext cx="480335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400"/>
              <a:tabLst>
                <a:tab pos="713740" algn="l"/>
              </a:tabLst>
            </a:pPr>
            <a:r>
              <a:rPr lang="fr-FR" sz="1800" b="1" u="none" strike="noStrike" spc="0" dirty="0">
                <a:effectLst/>
                <a:ea typeface="Times New Roman" panose="02020603050405020304" pitchFamily="18" charset="0"/>
                <a:cs typeface="Times New Roman" panose="02020603050405020304" pitchFamily="18" charset="0"/>
              </a:rPr>
              <a:t>LES GENERATEURS D’EFFORTS ARTIFICIELS</a:t>
            </a:r>
          </a:p>
        </p:txBody>
      </p:sp>
      <p:sp>
        <p:nvSpPr>
          <p:cNvPr id="8" name="ZoneTexte 7">
            <a:extLst>
              <a:ext uri="{FF2B5EF4-FFF2-40B4-BE49-F238E27FC236}">
                <a16:creationId xmlns:a16="http://schemas.microsoft.com/office/drawing/2014/main" id="{579030BA-997F-EC58-108C-C74744305B3B}"/>
              </a:ext>
            </a:extLst>
          </p:cNvPr>
          <p:cNvSpPr txBox="1"/>
          <p:nvPr/>
        </p:nvSpPr>
        <p:spPr>
          <a:xfrm>
            <a:off x="4560984" y="549796"/>
            <a:ext cx="370166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a:effectLst/>
                <a:ea typeface="Times New Roman" panose="02020603050405020304" pitchFamily="18" charset="0"/>
              </a:rPr>
              <a:t>Chaine profondeur type B737</a:t>
            </a: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5090" y="996760"/>
            <a:ext cx="6954220" cy="4182059"/>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6910931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3E4269C-300A-5330-EE37-D1410258D371}"/>
              </a:ext>
            </a:extLst>
          </p:cNvPr>
          <p:cNvSpPr txBox="1"/>
          <p:nvPr/>
        </p:nvSpPr>
        <p:spPr>
          <a:xfrm>
            <a:off x="3899971" y="102832"/>
            <a:ext cx="480335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400"/>
              <a:tabLst>
                <a:tab pos="713740" algn="l"/>
              </a:tabLst>
            </a:pPr>
            <a:r>
              <a:rPr lang="fr-FR" sz="1800" b="1" u="none" strike="noStrike" spc="0" dirty="0">
                <a:effectLst/>
                <a:ea typeface="Times New Roman" panose="02020603050405020304" pitchFamily="18" charset="0"/>
                <a:cs typeface="Times New Roman" panose="02020603050405020304" pitchFamily="18" charset="0"/>
              </a:rPr>
              <a:t>LES GENERATEURS D’EFFORTS ARTIFICIELS</a:t>
            </a:r>
          </a:p>
        </p:txBody>
      </p:sp>
      <p:sp>
        <p:nvSpPr>
          <p:cNvPr id="6" name="ZoneTexte 5">
            <a:extLst>
              <a:ext uri="{FF2B5EF4-FFF2-40B4-BE49-F238E27FC236}">
                <a16:creationId xmlns:a16="http://schemas.microsoft.com/office/drawing/2014/main" id="{43F7078E-AB12-FB25-FB1B-6F0383256303}"/>
              </a:ext>
            </a:extLst>
          </p:cNvPr>
          <p:cNvSpPr txBox="1"/>
          <p:nvPr/>
        </p:nvSpPr>
        <p:spPr>
          <a:xfrm>
            <a:off x="4560984" y="549796"/>
            <a:ext cx="370166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a:effectLst/>
                <a:ea typeface="Times New Roman" panose="02020603050405020304" pitchFamily="18" charset="0"/>
              </a:rPr>
              <a:t>Chaine profondeur type </a:t>
            </a:r>
            <a:r>
              <a:rPr lang="fr-FR" dirty="0" smtClean="0">
                <a:ea typeface="Times New Roman" panose="02020603050405020304" pitchFamily="18" charset="0"/>
              </a:rPr>
              <a:t>A300</a:t>
            </a:r>
            <a:endParaRPr lang="fr-FR" dirty="0">
              <a:effectLst/>
              <a:ea typeface="Times New Roman" panose="02020603050405020304" pitchFamily="18" charset="0"/>
            </a:endParaRPr>
          </a:p>
        </p:txBody>
      </p:sp>
      <p:sp>
        <p:nvSpPr>
          <p:cNvPr id="7" name="ZoneTexte 6">
            <a:extLst>
              <a:ext uri="{FF2B5EF4-FFF2-40B4-BE49-F238E27FC236}">
                <a16:creationId xmlns:a16="http://schemas.microsoft.com/office/drawing/2014/main" id="{8EF80C46-BC9C-27ED-B77F-63A2EF4F9D20}"/>
              </a:ext>
            </a:extLst>
          </p:cNvPr>
          <p:cNvSpPr txBox="1"/>
          <p:nvPr/>
        </p:nvSpPr>
        <p:spPr>
          <a:xfrm>
            <a:off x="194632" y="1387846"/>
            <a:ext cx="5567190" cy="378885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sz="1800" dirty="0">
                <a:effectLst/>
                <a:ea typeface="Times New Roman" panose="02020603050405020304" pitchFamily="18" charset="0"/>
              </a:rPr>
              <a:t>Sur cette chaîne le dispositif de sensation musculaire comporte :</a:t>
            </a:r>
          </a:p>
          <a:p>
            <a:pPr algn="just">
              <a:lnSpc>
                <a:spcPct val="150000"/>
              </a:lnSpc>
            </a:pPr>
            <a:r>
              <a:rPr lang="fr-FR" sz="1800" dirty="0">
                <a:effectLst/>
                <a:ea typeface="Times New Roman" panose="02020603050405020304" pitchFamily="18" charset="0"/>
              </a:rPr>
              <a:t>une bielle à ressort qui restitue un effort fonction du déplacement des manches ;</a:t>
            </a:r>
          </a:p>
          <a:p>
            <a:pPr algn="just">
              <a:lnSpc>
                <a:spcPct val="150000"/>
              </a:lnSpc>
            </a:pPr>
            <a:r>
              <a:rPr lang="fr-FR" sz="1800" dirty="0">
                <a:effectLst/>
                <a:ea typeface="Times New Roman" panose="02020603050405020304" pitchFamily="18" charset="0"/>
              </a:rPr>
              <a:t>deux vérins hydrauliques dont l’élongation, fonction de la vitesse, fait varier le point d’articulation d’un bras de levier solidaire de la commande pilote et d’une barre de torsion.</a:t>
            </a:r>
          </a:p>
          <a:p>
            <a:pPr algn="just">
              <a:lnSpc>
                <a:spcPct val="150000"/>
              </a:lnSpc>
            </a:pPr>
            <a:endParaRPr lang="fr-FR" sz="1800" dirty="0">
              <a:effectLst/>
              <a:ea typeface="Times New Roman" panose="02020603050405020304" pitchFamily="18" charset="0"/>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9067" y="919128"/>
            <a:ext cx="5906324" cy="5753903"/>
          </a:xfrm>
          <a:prstGeom prst="rect">
            <a:avLst/>
          </a:prstGeom>
        </p:spPr>
      </p:pic>
    </p:spTree>
    <p:extLst>
      <p:ext uri="{BB962C8B-B14F-4D97-AF65-F5344CB8AC3E}">
        <p14:creationId xmlns:p14="http://schemas.microsoft.com/office/powerpoint/2010/main" val="34002203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3E4269C-300A-5330-EE37-D1410258D371}"/>
              </a:ext>
            </a:extLst>
          </p:cNvPr>
          <p:cNvSpPr txBox="1"/>
          <p:nvPr/>
        </p:nvSpPr>
        <p:spPr>
          <a:xfrm>
            <a:off x="3899971" y="102832"/>
            <a:ext cx="480335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400"/>
              <a:tabLst>
                <a:tab pos="713740" algn="l"/>
              </a:tabLst>
            </a:pPr>
            <a:r>
              <a:rPr lang="fr-FR" sz="1800" b="1" u="none" strike="noStrike" spc="0" dirty="0">
                <a:effectLst/>
                <a:ea typeface="Times New Roman" panose="02020603050405020304" pitchFamily="18" charset="0"/>
                <a:cs typeface="Times New Roman" panose="02020603050405020304" pitchFamily="18" charset="0"/>
              </a:rPr>
              <a:t>LES GENERATEURS D’EFFORTS ARTIFICIELS</a:t>
            </a:r>
          </a:p>
        </p:txBody>
      </p:sp>
      <p:sp>
        <p:nvSpPr>
          <p:cNvPr id="7" name="ZoneTexte 6">
            <a:extLst>
              <a:ext uri="{FF2B5EF4-FFF2-40B4-BE49-F238E27FC236}">
                <a16:creationId xmlns:a16="http://schemas.microsoft.com/office/drawing/2014/main" id="{8EF80C46-BC9C-27ED-B77F-63A2EF4F9D20}"/>
              </a:ext>
            </a:extLst>
          </p:cNvPr>
          <p:cNvSpPr txBox="1"/>
          <p:nvPr/>
        </p:nvSpPr>
        <p:spPr>
          <a:xfrm>
            <a:off x="448937" y="1696319"/>
            <a:ext cx="6502706" cy="300082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sz="1800" dirty="0">
                <a:effectLst/>
                <a:ea typeface="Times New Roman" panose="02020603050405020304" pitchFamily="18" charset="0"/>
              </a:rPr>
              <a:t>Si la vitesse grandit, le point d’articulation s’éloigne de la barre de torsion augmentant l’effort pilote (principe des leviers).</a:t>
            </a:r>
          </a:p>
          <a:p>
            <a:pPr algn="just">
              <a:lnSpc>
                <a:spcPct val="150000"/>
              </a:lnSpc>
            </a:pPr>
            <a:r>
              <a:rPr lang="fr-FR" sz="1800" dirty="0">
                <a:effectLst/>
                <a:ea typeface="Times New Roman" panose="02020603050405020304" pitchFamily="18" charset="0"/>
              </a:rPr>
              <a:t>Les circuits sont doublés (fail-</a:t>
            </a:r>
            <a:r>
              <a:rPr lang="fr-FR" sz="1800" dirty="0" err="1">
                <a:effectLst/>
                <a:ea typeface="Times New Roman" panose="02020603050405020304" pitchFamily="18" charset="0"/>
              </a:rPr>
              <a:t>safe</a:t>
            </a:r>
            <a:r>
              <a:rPr lang="fr-FR" sz="1800" dirty="0">
                <a:effectLst/>
                <a:ea typeface="Times New Roman" panose="02020603050405020304" pitchFamily="18" charset="0"/>
              </a:rPr>
              <a:t>), les deux vérins sont alimentés par deux circuits hydrauliques différents (vert et jaune), les deux calculateurs reçoivent les informations des deux centrales aérodynamiques (ADC) ainsi que la position du plan horizontal réglable (PHR).</a:t>
            </a:r>
          </a:p>
        </p:txBody>
      </p:sp>
      <p:sp>
        <p:nvSpPr>
          <p:cNvPr id="8" name="ZoneTexte 7">
            <a:extLst>
              <a:ext uri="{FF2B5EF4-FFF2-40B4-BE49-F238E27FC236}">
                <a16:creationId xmlns:a16="http://schemas.microsoft.com/office/drawing/2014/main" id="{43F7078E-AB12-FB25-FB1B-6F0383256303}"/>
              </a:ext>
            </a:extLst>
          </p:cNvPr>
          <p:cNvSpPr txBox="1"/>
          <p:nvPr/>
        </p:nvSpPr>
        <p:spPr>
          <a:xfrm>
            <a:off x="4560984" y="549796"/>
            <a:ext cx="370166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a:effectLst/>
                <a:ea typeface="Times New Roman" panose="02020603050405020304" pitchFamily="18" charset="0"/>
              </a:rPr>
              <a:t>Chaine profondeur type </a:t>
            </a:r>
            <a:r>
              <a:rPr lang="fr-FR" dirty="0" smtClean="0">
                <a:ea typeface="Times New Roman" panose="02020603050405020304" pitchFamily="18" charset="0"/>
              </a:rPr>
              <a:t>A300</a:t>
            </a:r>
            <a:endParaRPr lang="fr-FR" dirty="0">
              <a:effectLst/>
              <a:ea typeface="Times New Roman" panose="02020603050405020304" pitchFamily="18" charset="0"/>
            </a:endParaRP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4855" y="1294005"/>
            <a:ext cx="5012308" cy="4882958"/>
          </a:xfrm>
          <a:prstGeom prst="rect">
            <a:avLst/>
          </a:prstGeom>
        </p:spPr>
      </p:pic>
    </p:spTree>
    <p:extLst>
      <p:ext uri="{BB962C8B-B14F-4D97-AF65-F5344CB8AC3E}">
        <p14:creationId xmlns:p14="http://schemas.microsoft.com/office/powerpoint/2010/main" val="34946046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602B605-7280-8299-6806-29DF893811B5}"/>
              </a:ext>
            </a:extLst>
          </p:cNvPr>
          <p:cNvSpPr txBox="1"/>
          <p:nvPr/>
        </p:nvSpPr>
        <p:spPr>
          <a:xfrm>
            <a:off x="964894" y="1080688"/>
            <a:ext cx="10673508"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ea typeface="Times New Roman" panose="02020603050405020304" pitchFamily="18" charset="0"/>
              </a:rPr>
              <a:t>Compensation de régime sur les </a:t>
            </a:r>
            <a:r>
              <a:rPr lang="fr-FR" dirty="0" smtClean="0">
                <a:solidFill>
                  <a:srgbClr val="000000"/>
                </a:solidFill>
                <a:ea typeface="DejaVu Sans" panose="020B0603030804020204" pitchFamily="34" charset="0"/>
              </a:rPr>
              <a:t>La </a:t>
            </a:r>
            <a:r>
              <a:rPr lang="fr-FR" dirty="0">
                <a:solidFill>
                  <a:srgbClr val="000000"/>
                </a:solidFill>
                <a:ea typeface="DejaVu Sans" panose="020B0603030804020204" pitchFamily="34" charset="0"/>
              </a:rPr>
              <a:t>compensation de régime, consiste à annuler l’effort pilote sur la commande. </a:t>
            </a:r>
          </a:p>
          <a:p>
            <a:r>
              <a:rPr lang="fr-FR" dirty="0">
                <a:solidFill>
                  <a:srgbClr val="000000"/>
                </a:solidFill>
                <a:ea typeface="DejaVu Sans" panose="020B0603030804020204" pitchFamily="34" charset="0"/>
              </a:rPr>
              <a:t>Dans les montages servocommandes irréversibles où la sensation artificielle (montée en parallèle) est indispensable, seule cette dernière oppose un effort au pilote.</a:t>
            </a:r>
            <a:endParaRPr lang="fr-FR" sz="1800" dirty="0">
              <a:solidFill>
                <a:srgbClr val="000000"/>
              </a:solidFill>
              <a:effectLst/>
              <a:ea typeface="DejaVu Sans" panose="020B0603030804020204" pitchFamily="34" charset="0"/>
            </a:endParaRPr>
          </a:p>
        </p:txBody>
      </p:sp>
      <p:sp>
        <p:nvSpPr>
          <p:cNvPr id="6" name="ZoneTexte 5">
            <a:extLst>
              <a:ext uri="{FF2B5EF4-FFF2-40B4-BE49-F238E27FC236}">
                <a16:creationId xmlns:a16="http://schemas.microsoft.com/office/drawing/2014/main" id="{90D1F843-1997-271B-8B9D-6A24338970DB}"/>
              </a:ext>
            </a:extLst>
          </p:cNvPr>
          <p:cNvSpPr txBox="1"/>
          <p:nvPr/>
        </p:nvSpPr>
        <p:spPr>
          <a:xfrm>
            <a:off x="3899971" y="102832"/>
            <a:ext cx="480335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400"/>
              <a:tabLst>
                <a:tab pos="713740" algn="l"/>
              </a:tabLst>
            </a:pPr>
            <a:r>
              <a:rPr lang="fr-FR" sz="1800" b="1" u="none" strike="noStrike" spc="0" dirty="0">
                <a:effectLst/>
                <a:ea typeface="Times New Roman" panose="02020603050405020304" pitchFamily="18" charset="0"/>
                <a:cs typeface="Times New Roman" panose="02020603050405020304" pitchFamily="18" charset="0"/>
              </a:rPr>
              <a:t>LES GENERATEURS D’EFFORTS ARTIFICIELS</a:t>
            </a:r>
          </a:p>
        </p:txBody>
      </p:sp>
      <p:sp>
        <p:nvSpPr>
          <p:cNvPr id="9" name="ZoneTexte 8">
            <a:extLst>
              <a:ext uri="{FF2B5EF4-FFF2-40B4-BE49-F238E27FC236}">
                <a16:creationId xmlns:a16="http://schemas.microsoft.com/office/drawing/2014/main" id="{5A7F17E2-A8E3-F5D2-C9F7-826E5856D6F5}"/>
              </a:ext>
            </a:extLst>
          </p:cNvPr>
          <p:cNvSpPr txBox="1"/>
          <p:nvPr/>
        </p:nvSpPr>
        <p:spPr>
          <a:xfrm>
            <a:off x="484742" y="5916058"/>
            <a:ext cx="11153660" cy="87357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lnSpc>
                <a:spcPct val="150000"/>
              </a:lnSpc>
            </a:pPr>
            <a:r>
              <a:rPr lang="fr-FR" dirty="0">
                <a:solidFill>
                  <a:srgbClr val="000000"/>
                </a:solidFill>
                <a:ea typeface="DejaVu Sans" panose="020B0603030804020204" pitchFamily="34" charset="0"/>
              </a:rPr>
              <a:t>Il suffit de déplacer le neutre de la sensation artificielle pour annuler l’effort, ceci est possible en manœuvrant le compensateur (ou trim) de régime</a:t>
            </a:r>
          </a:p>
        </p:txBody>
      </p:sp>
      <p:sp>
        <p:nvSpPr>
          <p:cNvPr id="10" name="Rectangle 9">
            <a:extLst>
              <a:ext uri="{FF2B5EF4-FFF2-40B4-BE49-F238E27FC236}">
                <a16:creationId xmlns:a16="http://schemas.microsoft.com/office/drawing/2014/main" id="{AE752E87-5390-70F3-9C6C-EAF29B04E122}"/>
              </a:ext>
            </a:extLst>
          </p:cNvPr>
          <p:cNvSpPr/>
          <p:nvPr/>
        </p:nvSpPr>
        <p:spPr>
          <a:xfrm>
            <a:off x="2776251" y="5266063"/>
            <a:ext cx="4935556" cy="242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093" y="2368098"/>
            <a:ext cx="6858957" cy="2972215"/>
          </a:xfrm>
          <a:prstGeom prst="rect">
            <a:avLst/>
          </a:prstGeom>
        </p:spPr>
      </p:pic>
    </p:spTree>
    <p:extLst>
      <p:ext uri="{BB962C8B-B14F-4D97-AF65-F5344CB8AC3E}">
        <p14:creationId xmlns:p14="http://schemas.microsoft.com/office/powerpoint/2010/main" val="12541279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AAA3563A-27A4-F1CF-9B97-0F137133DB89}"/>
              </a:ext>
            </a:extLst>
          </p:cNvPr>
          <p:cNvSpPr txBox="1"/>
          <p:nvPr/>
        </p:nvSpPr>
        <p:spPr>
          <a:xfrm>
            <a:off x="586418" y="4601870"/>
            <a:ext cx="11019163" cy="164916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spcBef>
                <a:spcPts val="300"/>
              </a:spcBef>
              <a:spcAft>
                <a:spcPts val="1050"/>
              </a:spcAft>
            </a:pPr>
            <a:r>
              <a:rPr lang="fr-FR" sz="1800" dirty="0" smtClean="0">
                <a:effectLst/>
                <a:ea typeface="Times New Roman" panose="02020603050405020304" pitchFamily="18" charset="0"/>
              </a:rPr>
              <a:t>les </a:t>
            </a:r>
            <a:r>
              <a:rPr lang="fr-FR" sz="1800" dirty="0">
                <a:effectLst/>
                <a:ea typeface="Times New Roman" panose="02020603050405020304" pitchFamily="18" charset="0"/>
              </a:rPr>
              <a:t>trois chaînes de commandes de </a:t>
            </a:r>
            <a:r>
              <a:rPr lang="fr-FR" sz="1800" dirty="0" smtClean="0">
                <a:effectLst/>
                <a:ea typeface="Times New Roman" panose="02020603050405020304" pitchFamily="18" charset="0"/>
              </a:rPr>
              <a:t>vol: profondeur</a:t>
            </a:r>
            <a:r>
              <a:rPr lang="fr-FR" sz="1800" dirty="0">
                <a:effectLst/>
                <a:ea typeface="Times New Roman" panose="02020603050405020304" pitchFamily="18" charset="0"/>
              </a:rPr>
              <a:t>, direction, </a:t>
            </a:r>
            <a:r>
              <a:rPr lang="fr-FR" sz="1800" dirty="0" smtClean="0">
                <a:effectLst/>
                <a:ea typeface="Times New Roman" panose="02020603050405020304" pitchFamily="18" charset="0"/>
              </a:rPr>
              <a:t>gauchissement</a:t>
            </a:r>
          </a:p>
          <a:p>
            <a:pPr indent="-838200" algn="just">
              <a:spcBef>
                <a:spcPts val="300"/>
              </a:spcBef>
              <a:spcAft>
                <a:spcPts val="1050"/>
              </a:spcAft>
            </a:pPr>
            <a:r>
              <a:rPr lang="fr-FR" dirty="0" smtClean="0">
                <a:ea typeface="Times New Roman" panose="02020603050405020304" pitchFamily="18" charset="0"/>
              </a:rPr>
              <a:t>Il </a:t>
            </a:r>
            <a:r>
              <a:rPr lang="fr-FR" sz="1800" dirty="0" smtClean="0">
                <a:effectLst/>
                <a:ea typeface="Times New Roman" panose="02020603050405020304" pitchFamily="18" charset="0"/>
              </a:rPr>
              <a:t>sont </a:t>
            </a:r>
            <a:r>
              <a:rPr lang="fr-FR" sz="1800" dirty="0">
                <a:effectLst/>
                <a:ea typeface="Times New Roman" panose="02020603050405020304" pitchFamily="18" charset="0"/>
              </a:rPr>
              <a:t>constituées d’une façon identique par des éléments semblables :</a:t>
            </a:r>
          </a:p>
          <a:p>
            <a:pPr marL="292100" indent="-838200" algn="just">
              <a:spcBef>
                <a:spcPts val="300"/>
              </a:spcBef>
              <a:spcAft>
                <a:spcPts val="390"/>
              </a:spcAft>
              <a:buFont typeface="Arial" panose="020B0604020202020204" pitchFamily="34" charset="0"/>
              <a:buChar char="•"/>
            </a:pPr>
            <a:r>
              <a:rPr lang="fr-FR" sz="1800" b="1" dirty="0">
                <a:effectLst/>
                <a:ea typeface="Times New Roman" panose="02020603050405020304" pitchFamily="18" charset="0"/>
              </a:rPr>
              <a:t>un émetteur</a:t>
            </a:r>
            <a:r>
              <a:rPr lang="fr-FR" sz="1800" dirty="0">
                <a:effectLst/>
                <a:ea typeface="Times New Roman" panose="02020603050405020304" pitchFamily="18" charset="0"/>
              </a:rPr>
              <a:t>, c’est la commande propre (palonniers, manche) ;</a:t>
            </a:r>
          </a:p>
          <a:p>
            <a:pPr marL="292100" indent="-838200" algn="just">
              <a:spcBef>
                <a:spcPts val="300"/>
              </a:spcBef>
              <a:spcAft>
                <a:spcPts val="1060"/>
              </a:spcAft>
              <a:buFont typeface="Arial" panose="020B0604020202020204" pitchFamily="34" charset="0"/>
              <a:buChar char="•"/>
            </a:pPr>
            <a:r>
              <a:rPr lang="fr-FR" sz="1800" b="1" spc="0" dirty="0">
                <a:solidFill>
                  <a:srgbClr val="000000"/>
                </a:solidFill>
                <a:effectLst/>
                <a:ea typeface="Times New Roman" panose="02020603050405020304" pitchFamily="18" charset="0"/>
                <a:cs typeface="Times New Roman" panose="02020603050405020304" pitchFamily="18" charset="0"/>
              </a:rPr>
              <a:t>les butées de structure </a:t>
            </a:r>
            <a:r>
              <a:rPr lang="fr-FR" sz="1800" dirty="0">
                <a:effectLst/>
                <a:ea typeface="Times New Roman" panose="02020603050405020304" pitchFamily="18" charset="0"/>
              </a:rPr>
              <a:t>qui limitent les débattements maximum autorisés par le constructeur ;</a:t>
            </a:r>
          </a:p>
        </p:txBody>
      </p:sp>
      <p:sp>
        <p:nvSpPr>
          <p:cNvPr id="8" name="ZoneTexte 7">
            <a:extLst>
              <a:ext uri="{FF2B5EF4-FFF2-40B4-BE49-F238E27FC236}">
                <a16:creationId xmlns:a16="http://schemas.microsoft.com/office/drawing/2014/main" id="{202A9E40-6328-EF2D-1CD7-8305C73B8681}"/>
              </a:ext>
            </a:extLst>
          </p:cNvPr>
          <p:cNvSpPr txBox="1"/>
          <p:nvPr/>
        </p:nvSpPr>
        <p:spPr>
          <a:xfrm>
            <a:off x="4238739" y="186799"/>
            <a:ext cx="320866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spcBef>
                <a:spcPts val="1200"/>
              </a:spcBef>
              <a:buSzPts val="1600"/>
            </a:pPr>
            <a:r>
              <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PRIMAIRES</a:t>
            </a:r>
          </a:p>
        </p:txBody>
      </p:sp>
      <p:sp>
        <p:nvSpPr>
          <p:cNvPr id="9" name="ZoneTexte 8">
            <a:extLst>
              <a:ext uri="{FF2B5EF4-FFF2-40B4-BE49-F238E27FC236}">
                <a16:creationId xmlns:a16="http://schemas.microsoft.com/office/drawing/2014/main" id="{6A608250-EEAB-9807-8017-2114BE7CD1C7}"/>
              </a:ext>
            </a:extLst>
          </p:cNvPr>
          <p:cNvSpPr txBox="1"/>
          <p:nvPr/>
        </p:nvSpPr>
        <p:spPr>
          <a:xfrm>
            <a:off x="3434507" y="599639"/>
            <a:ext cx="481712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b="1" u="none" strike="noStrike" spc="0" dirty="0">
                <a:effectLst/>
                <a:ea typeface="Times New Roman" panose="02020603050405020304" pitchFamily="18" charset="0"/>
                <a:cs typeface="Times New Roman" panose="02020603050405020304" pitchFamily="18" charset="0"/>
              </a:rPr>
              <a:t>Constitution d’une chaîne de commande de vol</a:t>
            </a:r>
            <a:endParaRPr lang="fr-FR" dirty="0"/>
          </a:p>
        </p:txBody>
      </p:sp>
      <p:pic>
        <p:nvPicPr>
          <p:cNvPr id="10" name="Espace réservé du contenu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2808" y="1146892"/>
            <a:ext cx="9726382" cy="3277057"/>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4176357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5F63617B-932E-3914-C7B0-C69DA744405D}"/>
              </a:ext>
            </a:extLst>
          </p:cNvPr>
          <p:cNvSpPr txBox="1"/>
          <p:nvPr/>
        </p:nvSpPr>
        <p:spPr>
          <a:xfrm>
            <a:off x="429657" y="5846544"/>
            <a:ext cx="11490593"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ea typeface="DejaVu Sans" panose="020B0603030804020204" pitchFamily="34" charset="0"/>
              </a:rPr>
              <a:t>La commande trim est directement liée au corps de la sensation artificielle (montage série) d’une bielle à ressort ou d’une came en cœur</a:t>
            </a:r>
            <a:endParaRPr lang="fr-FR" dirty="0"/>
          </a:p>
        </p:txBody>
      </p:sp>
      <p:sp>
        <p:nvSpPr>
          <p:cNvPr id="6" name="ZoneTexte 5">
            <a:extLst>
              <a:ext uri="{FF2B5EF4-FFF2-40B4-BE49-F238E27FC236}">
                <a16:creationId xmlns:a16="http://schemas.microsoft.com/office/drawing/2014/main" id="{04AE25DC-281C-5114-19DB-A867CDE32682}"/>
              </a:ext>
            </a:extLst>
          </p:cNvPr>
          <p:cNvSpPr txBox="1"/>
          <p:nvPr/>
        </p:nvSpPr>
        <p:spPr>
          <a:xfrm>
            <a:off x="3899971" y="102832"/>
            <a:ext cx="480335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400"/>
              <a:tabLst>
                <a:tab pos="713740" algn="l"/>
              </a:tabLst>
            </a:pPr>
            <a:r>
              <a:rPr lang="fr-FR" sz="1800" b="1" u="none" strike="noStrike" spc="0" dirty="0">
                <a:effectLst/>
                <a:ea typeface="Times New Roman" panose="02020603050405020304" pitchFamily="18" charset="0"/>
                <a:cs typeface="Times New Roman" panose="02020603050405020304" pitchFamily="18" charset="0"/>
              </a:rPr>
              <a:t>LES GENERATEURS D’EFFORTS ARTIFICIELS</a:t>
            </a:r>
          </a:p>
        </p:txBody>
      </p:sp>
      <p:sp>
        <p:nvSpPr>
          <p:cNvPr id="8" name="ZoneTexte 7">
            <a:extLst>
              <a:ext uri="{FF2B5EF4-FFF2-40B4-BE49-F238E27FC236}">
                <a16:creationId xmlns:a16="http://schemas.microsoft.com/office/drawing/2014/main" id="{2BDCA7A3-37B9-CEC2-4B11-3D0E172674AC}"/>
              </a:ext>
            </a:extLst>
          </p:cNvPr>
          <p:cNvSpPr txBox="1"/>
          <p:nvPr/>
        </p:nvSpPr>
        <p:spPr>
          <a:xfrm>
            <a:off x="3588744" y="550103"/>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81000" indent="-838200" algn="l"/>
            <a:r>
              <a:rPr lang="fr-FR" sz="1800" dirty="0">
                <a:effectLst/>
                <a:ea typeface="Times New Roman" panose="02020603050405020304" pitchFamily="18" charset="0"/>
              </a:rPr>
              <a:t>Compensation de régime sur les sensations artificielles</a:t>
            </a:r>
          </a:p>
        </p:txBody>
      </p:sp>
      <p:pic>
        <p:nvPicPr>
          <p:cNvPr id="3"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7393" y="1207320"/>
            <a:ext cx="10475443" cy="4351338"/>
          </a:xfrm>
        </p:spPr>
      </p:pic>
    </p:spTree>
    <p:extLst>
      <p:ext uri="{BB962C8B-B14F-4D97-AF65-F5344CB8AC3E}">
        <p14:creationId xmlns:p14="http://schemas.microsoft.com/office/powerpoint/2010/main" val="16114996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9FFA0BA-C832-F41D-652B-24A2A380BF49}"/>
              </a:ext>
            </a:extLst>
          </p:cNvPr>
          <p:cNvSpPr txBox="1"/>
          <p:nvPr/>
        </p:nvSpPr>
        <p:spPr>
          <a:xfrm>
            <a:off x="4326875" y="75320"/>
            <a:ext cx="296629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just">
              <a:buClr>
                <a:srgbClr val="000000"/>
              </a:buClr>
              <a:buSzPts val="1400"/>
              <a:tabLst>
                <a:tab pos="488315" algn="l"/>
              </a:tabLst>
            </a:pPr>
            <a:r>
              <a:rPr lang="fr-FR" sz="1800" b="1" u="none" strike="noStrike" spc="0" dirty="0">
                <a:effectLst/>
                <a:ea typeface="Times New Roman" panose="02020603050405020304" pitchFamily="18" charset="0"/>
                <a:cs typeface="Times New Roman" panose="02020603050405020304" pitchFamily="18" charset="0"/>
              </a:rPr>
              <a:t>LES SERVOVALVES</a:t>
            </a:r>
          </a:p>
        </p:txBody>
      </p:sp>
      <p:sp>
        <p:nvSpPr>
          <p:cNvPr id="7" name="ZoneTexte 6">
            <a:extLst>
              <a:ext uri="{FF2B5EF4-FFF2-40B4-BE49-F238E27FC236}">
                <a16:creationId xmlns:a16="http://schemas.microsoft.com/office/drawing/2014/main" id="{481F8D95-7691-D333-F73A-590B4A8DB417}"/>
              </a:ext>
            </a:extLst>
          </p:cNvPr>
          <p:cNvSpPr txBox="1"/>
          <p:nvPr/>
        </p:nvSpPr>
        <p:spPr>
          <a:xfrm>
            <a:off x="729343" y="777172"/>
            <a:ext cx="10515600"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b="0" spc="0" dirty="0">
                <a:solidFill>
                  <a:srgbClr val="000000"/>
                </a:solidFill>
                <a:effectLst/>
                <a:ea typeface="Times New Roman" panose="02020603050405020304" pitchFamily="18" charset="0"/>
                <a:cs typeface="Times New Roman" panose="02020603050405020304" pitchFamily="18" charset="0"/>
              </a:rPr>
              <a:t>Sont des dispositifs qui </a:t>
            </a:r>
            <a:r>
              <a:rPr lang="fr-FR" sz="1800" b="1" dirty="0">
                <a:effectLst/>
                <a:ea typeface="Times New Roman" panose="02020603050405020304" pitchFamily="18" charset="0"/>
              </a:rPr>
              <a:t>transforment un signal électrique en signal mécanique </a:t>
            </a:r>
            <a:r>
              <a:rPr lang="fr-FR" sz="1800" b="0" spc="0" dirty="0">
                <a:solidFill>
                  <a:srgbClr val="000000"/>
                </a:solidFill>
                <a:effectLst/>
                <a:ea typeface="Times New Roman" panose="02020603050405020304" pitchFamily="18" charset="0"/>
                <a:cs typeface="Times New Roman" panose="02020603050405020304" pitchFamily="18" charset="0"/>
              </a:rPr>
              <a:t>par </a:t>
            </a:r>
            <a:r>
              <a:rPr lang="fr-FR" sz="1800" dirty="0">
                <a:effectLst/>
                <a:ea typeface="Times New Roman" panose="02020603050405020304" pitchFamily="18" charset="0"/>
              </a:rPr>
              <a:t>l’intermédiaire de l’énergie hydraulique.</a:t>
            </a:r>
          </a:p>
          <a:p>
            <a:pPr marR="571500" algn="just"/>
            <a:r>
              <a:rPr lang="fr-FR" sz="1800" dirty="0">
                <a:effectLst/>
                <a:ea typeface="Times New Roman" panose="02020603050405020304" pitchFamily="18" charset="0"/>
              </a:rPr>
              <a:t>Dans la plupart des cas, les servocommandes sont actionnées par une timonerie </a:t>
            </a:r>
            <a:r>
              <a:rPr lang="fr-FR" sz="1800" dirty="0" smtClean="0">
                <a:effectLst/>
                <a:ea typeface="Times New Roman" panose="02020603050405020304" pitchFamily="18" charset="0"/>
              </a:rPr>
              <a:t>mécanique:</a:t>
            </a:r>
          </a:p>
          <a:p>
            <a:pPr marL="285750" marR="571500" indent="-285750" algn="just">
              <a:buFont typeface="Arial" panose="020B0604020202020204" pitchFamily="34" charset="0"/>
              <a:buChar char="•"/>
            </a:pPr>
            <a:r>
              <a:rPr lang="fr-FR" sz="1800" dirty="0" smtClean="0">
                <a:effectLst/>
                <a:ea typeface="Times New Roman" panose="02020603050405020304" pitchFamily="18" charset="0"/>
              </a:rPr>
              <a:t>câbles</a:t>
            </a:r>
            <a:r>
              <a:rPr lang="fr-FR" sz="1800" dirty="0">
                <a:effectLst/>
                <a:ea typeface="Times New Roman" panose="02020603050405020304" pitchFamily="18" charset="0"/>
              </a:rPr>
              <a:t>, </a:t>
            </a:r>
            <a:endParaRPr lang="fr-FR" sz="1800" dirty="0" smtClean="0">
              <a:effectLst/>
              <a:ea typeface="Times New Roman" panose="02020603050405020304" pitchFamily="18" charset="0"/>
            </a:endParaRPr>
          </a:p>
          <a:p>
            <a:pPr marL="285750" marR="571500" indent="-285750" algn="just">
              <a:buFont typeface="Arial" panose="020B0604020202020204" pitchFamily="34" charset="0"/>
              <a:buChar char="•"/>
            </a:pPr>
            <a:r>
              <a:rPr lang="fr-FR" sz="1800" dirty="0" smtClean="0">
                <a:effectLst/>
                <a:ea typeface="Times New Roman" panose="02020603050405020304" pitchFamily="18" charset="0"/>
              </a:rPr>
              <a:t>bielles</a:t>
            </a:r>
            <a:r>
              <a:rPr lang="fr-FR" sz="1800" dirty="0">
                <a:effectLst/>
                <a:ea typeface="Times New Roman" panose="02020603050405020304" pitchFamily="18" charset="0"/>
              </a:rPr>
              <a:t>, </a:t>
            </a:r>
            <a:endParaRPr lang="fr-FR" sz="1800" dirty="0" smtClean="0">
              <a:effectLst/>
              <a:ea typeface="Times New Roman" panose="02020603050405020304" pitchFamily="18" charset="0"/>
            </a:endParaRPr>
          </a:p>
          <a:p>
            <a:pPr marL="285750" marR="571500" indent="-285750" algn="just">
              <a:buFont typeface="Arial" panose="020B0604020202020204" pitchFamily="34" charset="0"/>
              <a:buChar char="•"/>
            </a:pPr>
            <a:r>
              <a:rPr lang="fr-FR" sz="1800" dirty="0" smtClean="0">
                <a:effectLst/>
                <a:ea typeface="Times New Roman" panose="02020603050405020304" pitchFamily="18" charset="0"/>
              </a:rPr>
              <a:t>guignols</a:t>
            </a:r>
          </a:p>
          <a:p>
            <a:pPr marR="571500" algn="just"/>
            <a:r>
              <a:rPr lang="fr-FR" sz="1800" dirty="0" smtClean="0">
                <a:effectLst/>
                <a:ea typeface="Times New Roman" panose="02020603050405020304" pitchFamily="18" charset="0"/>
              </a:rPr>
              <a:t>commandée </a:t>
            </a:r>
            <a:r>
              <a:rPr lang="fr-FR" sz="1800" dirty="0">
                <a:effectLst/>
                <a:ea typeface="Times New Roman" panose="02020603050405020304" pitchFamily="18" charset="0"/>
              </a:rPr>
              <a:t>depuis le poste de pilotage (manche, palonnier) jusqu’au tiroir distributeur</a:t>
            </a:r>
            <a:r>
              <a:rPr lang="fr-FR" sz="1800" dirty="0" smtClean="0">
                <a:effectLst/>
                <a:ea typeface="Times New Roman" panose="02020603050405020304" pitchFamily="18" charset="0"/>
              </a:rPr>
              <a:t>.</a:t>
            </a:r>
            <a:endParaRPr lang="fr-FR" sz="1800" dirty="0">
              <a:effectLst/>
              <a:ea typeface="Times New Roman" panose="02020603050405020304" pitchFamily="18" charset="0"/>
            </a:endParaRPr>
          </a:p>
        </p:txBody>
      </p:sp>
      <p:pic>
        <p:nvPicPr>
          <p:cNvPr id="8"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9343" y="3368790"/>
            <a:ext cx="10515600" cy="2790825"/>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5309502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9FFA0BA-C832-F41D-652B-24A2A380BF49}"/>
              </a:ext>
            </a:extLst>
          </p:cNvPr>
          <p:cNvSpPr txBox="1"/>
          <p:nvPr/>
        </p:nvSpPr>
        <p:spPr>
          <a:xfrm>
            <a:off x="4326875" y="75320"/>
            <a:ext cx="296629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just">
              <a:buClr>
                <a:srgbClr val="000000"/>
              </a:buClr>
              <a:buSzPts val="1400"/>
              <a:tabLst>
                <a:tab pos="488315" algn="l"/>
              </a:tabLst>
            </a:pPr>
            <a:r>
              <a:rPr lang="fr-FR" sz="1800" b="1" u="none" strike="noStrike" spc="0" dirty="0">
                <a:effectLst/>
                <a:ea typeface="Times New Roman" panose="02020603050405020304" pitchFamily="18" charset="0"/>
                <a:cs typeface="Times New Roman" panose="02020603050405020304" pitchFamily="18" charset="0"/>
              </a:rPr>
              <a:t>LES SERVOVALVES</a:t>
            </a:r>
          </a:p>
        </p:txBody>
      </p:sp>
      <p:sp>
        <p:nvSpPr>
          <p:cNvPr id="7" name="ZoneTexte 6">
            <a:extLst>
              <a:ext uri="{FF2B5EF4-FFF2-40B4-BE49-F238E27FC236}">
                <a16:creationId xmlns:a16="http://schemas.microsoft.com/office/drawing/2014/main" id="{481F8D95-7691-D333-F73A-590B4A8DB417}"/>
              </a:ext>
            </a:extLst>
          </p:cNvPr>
          <p:cNvSpPr txBox="1"/>
          <p:nvPr/>
        </p:nvSpPr>
        <p:spPr>
          <a:xfrm>
            <a:off x="838200" y="494143"/>
            <a:ext cx="10515600"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sz="1800" dirty="0" smtClean="0">
                <a:solidFill>
                  <a:srgbClr val="000000"/>
                </a:solidFill>
                <a:effectLst/>
                <a:ea typeface="DejaVu Sans" panose="020B0603030804020204" pitchFamily="34" charset="0"/>
              </a:rPr>
              <a:t>le </a:t>
            </a:r>
            <a:r>
              <a:rPr lang="fr-FR" sz="1800" dirty="0">
                <a:solidFill>
                  <a:srgbClr val="000000"/>
                </a:solidFill>
                <a:effectLst/>
                <a:ea typeface="DejaVu Sans" panose="020B0603030804020204" pitchFamily="34" charset="0"/>
              </a:rPr>
              <a:t>pilote automatique et l’amortisseur de lacet (</a:t>
            </a:r>
            <a:r>
              <a:rPr lang="fr-FR" sz="1800" dirty="0" err="1">
                <a:solidFill>
                  <a:srgbClr val="000000"/>
                </a:solidFill>
                <a:effectLst/>
                <a:ea typeface="DejaVu Sans" panose="020B0603030804020204" pitchFamily="34" charset="0"/>
              </a:rPr>
              <a:t>Yaw</a:t>
            </a:r>
            <a:r>
              <a:rPr lang="fr-FR" sz="1800" dirty="0">
                <a:solidFill>
                  <a:srgbClr val="000000"/>
                </a:solidFill>
                <a:effectLst/>
                <a:ea typeface="DejaVu Sans" panose="020B0603030804020204" pitchFamily="34" charset="0"/>
              </a:rPr>
              <a:t> Damper) </a:t>
            </a:r>
            <a:r>
              <a:rPr lang="fr-FR" sz="1800" dirty="0" smtClean="0">
                <a:solidFill>
                  <a:srgbClr val="000000"/>
                </a:solidFill>
                <a:effectLst/>
                <a:ea typeface="DejaVu Sans" panose="020B0603030804020204" pitchFamily="34" charset="0"/>
              </a:rPr>
              <a:t>émettent </a:t>
            </a:r>
            <a:r>
              <a:rPr lang="fr-FR" sz="1800" dirty="0">
                <a:solidFill>
                  <a:srgbClr val="000000"/>
                </a:solidFill>
                <a:effectLst/>
                <a:ea typeface="DejaVu Sans" panose="020B0603030804020204" pitchFamily="34" charset="0"/>
              </a:rPr>
              <a:t>des signaux de sortie électriques, </a:t>
            </a:r>
            <a:endParaRPr lang="fr-FR" sz="1800" dirty="0" smtClean="0">
              <a:solidFill>
                <a:srgbClr val="000000"/>
              </a:solidFill>
              <a:effectLst/>
              <a:ea typeface="DejaVu Sans" panose="020B0603030804020204" pitchFamily="34" charset="0"/>
            </a:endParaRPr>
          </a:p>
          <a:p>
            <a:pPr marL="285750" indent="-285750" algn="just">
              <a:buFont typeface="Arial" panose="020B0604020202020204" pitchFamily="34" charset="0"/>
              <a:buChar char="•"/>
            </a:pPr>
            <a:r>
              <a:rPr lang="fr-FR" dirty="0" smtClean="0">
                <a:solidFill>
                  <a:srgbClr val="000000"/>
                </a:solidFill>
                <a:ea typeface="DejaVu Sans" panose="020B0603030804020204" pitchFamily="34" charset="0"/>
              </a:rPr>
              <a:t>Ils </a:t>
            </a:r>
            <a:r>
              <a:rPr lang="fr-FR" sz="1800" dirty="0" smtClean="0">
                <a:solidFill>
                  <a:srgbClr val="000000"/>
                </a:solidFill>
                <a:effectLst/>
                <a:ea typeface="DejaVu Sans" panose="020B0603030804020204" pitchFamily="34" charset="0"/>
              </a:rPr>
              <a:t>ne peuvent appliquer </a:t>
            </a:r>
            <a:r>
              <a:rPr lang="fr-FR" sz="1800" dirty="0">
                <a:solidFill>
                  <a:srgbClr val="000000"/>
                </a:solidFill>
                <a:effectLst/>
                <a:ea typeface="DejaVu Sans" panose="020B0603030804020204" pitchFamily="34" charset="0"/>
              </a:rPr>
              <a:t>directement sur le tiroir distributeur de la servocommande hydraulique, </a:t>
            </a:r>
            <a:endParaRPr lang="fr-FR" sz="1800" dirty="0" smtClean="0">
              <a:solidFill>
                <a:srgbClr val="000000"/>
              </a:solidFill>
              <a:effectLst/>
              <a:ea typeface="DejaVu Sans" panose="020B0603030804020204" pitchFamily="34" charset="0"/>
            </a:endParaRPr>
          </a:p>
          <a:p>
            <a:pPr marL="285750" indent="-285750" algn="just">
              <a:buFont typeface="Arial" panose="020B0604020202020204" pitchFamily="34" charset="0"/>
              <a:buChar char="•"/>
            </a:pPr>
            <a:r>
              <a:rPr lang="fr-FR" sz="1800" dirty="0" smtClean="0">
                <a:solidFill>
                  <a:srgbClr val="000000"/>
                </a:solidFill>
                <a:effectLst/>
                <a:ea typeface="DejaVu Sans" panose="020B0603030804020204" pitchFamily="34" charset="0"/>
              </a:rPr>
              <a:t>un </a:t>
            </a:r>
            <a:r>
              <a:rPr lang="fr-FR" sz="1800" dirty="0">
                <a:solidFill>
                  <a:srgbClr val="000000"/>
                </a:solidFill>
                <a:effectLst/>
                <a:ea typeface="DejaVu Sans" panose="020B0603030804020204" pitchFamily="34" charset="0"/>
              </a:rPr>
              <a:t>dispositif intermédiaire est nécessaire c’est la </a:t>
            </a:r>
            <a:r>
              <a:rPr lang="fr-FR" sz="1800" dirty="0" err="1">
                <a:solidFill>
                  <a:srgbClr val="000000"/>
                </a:solidFill>
                <a:effectLst/>
                <a:ea typeface="DejaVu Sans" panose="020B0603030804020204" pitchFamily="34" charset="0"/>
              </a:rPr>
              <a:t>servo</a:t>
            </a:r>
            <a:r>
              <a:rPr lang="fr-FR" sz="1800" dirty="0">
                <a:solidFill>
                  <a:srgbClr val="000000"/>
                </a:solidFill>
                <a:effectLst/>
                <a:ea typeface="DejaVu Sans" panose="020B0603030804020204" pitchFamily="34" charset="0"/>
              </a:rPr>
              <a:t> </a:t>
            </a:r>
            <a:r>
              <a:rPr lang="fr-FR" sz="1800" dirty="0" smtClean="0">
                <a:solidFill>
                  <a:srgbClr val="000000"/>
                </a:solidFill>
                <a:effectLst/>
                <a:ea typeface="DejaVu Sans" panose="020B0603030804020204" pitchFamily="34" charset="0"/>
              </a:rPr>
              <a:t>valve (</a:t>
            </a:r>
            <a:r>
              <a:rPr lang="fr-FR" sz="1800" b="1" spc="0" dirty="0" smtClean="0">
                <a:solidFill>
                  <a:srgbClr val="000000"/>
                </a:solidFill>
                <a:effectLst/>
                <a:ea typeface="DejaVu Sans" panose="020B0603030804020204" pitchFamily="34" charset="0"/>
                <a:cs typeface="Times New Roman" panose="02020603050405020304" pitchFamily="18" charset="0"/>
              </a:rPr>
              <a:t>servomoteur) </a:t>
            </a:r>
            <a:endParaRPr lang="fr-FR" sz="1800" dirty="0">
              <a:solidFill>
                <a:srgbClr val="000000"/>
              </a:solidFill>
              <a:effectLst/>
              <a:ea typeface="DejaVu Sans" panose="020B0603030804020204" pitchFamily="34" charset="0"/>
            </a:endParaRPr>
          </a:p>
        </p:txBody>
      </p:sp>
      <p:sp>
        <p:nvSpPr>
          <p:cNvPr id="11" name="ZoneTexte 10">
            <a:extLst>
              <a:ext uri="{FF2B5EF4-FFF2-40B4-BE49-F238E27FC236}">
                <a16:creationId xmlns:a16="http://schemas.microsoft.com/office/drawing/2014/main" id="{3810952F-4043-742F-29E6-5F71F85FBEDF}"/>
              </a:ext>
            </a:extLst>
          </p:cNvPr>
          <p:cNvSpPr txBox="1"/>
          <p:nvPr/>
        </p:nvSpPr>
        <p:spPr>
          <a:xfrm>
            <a:off x="838200" y="4892168"/>
            <a:ext cx="11004014"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ea typeface="DejaVu Sans" panose="020B0603030804020204" pitchFamily="34" charset="0"/>
              </a:rPr>
              <a:t>Il existe plusieurs types, les servo valves à pont hydraulique, à distributeur de fuites... </a:t>
            </a:r>
            <a:endParaRPr lang="fr-FR" sz="1800" dirty="0" smtClean="0">
              <a:solidFill>
                <a:srgbClr val="000000"/>
              </a:solidFill>
              <a:effectLst/>
              <a:ea typeface="DejaVu Sans" panose="020B0603030804020204" pitchFamily="34" charset="0"/>
            </a:endParaRPr>
          </a:p>
          <a:p>
            <a:r>
              <a:rPr lang="fr-FR" sz="1800" dirty="0" smtClean="0">
                <a:solidFill>
                  <a:srgbClr val="000000"/>
                </a:solidFill>
                <a:effectLst/>
                <a:ea typeface="DejaVu Sans" panose="020B0603030804020204" pitchFamily="34" charset="0"/>
              </a:rPr>
              <a:t>Elles </a:t>
            </a:r>
            <a:r>
              <a:rPr lang="fr-FR" sz="1800" dirty="0">
                <a:solidFill>
                  <a:srgbClr val="000000"/>
                </a:solidFill>
                <a:effectLst/>
                <a:ea typeface="DejaVu Sans" panose="020B0603030804020204" pitchFamily="34" charset="0"/>
              </a:rPr>
              <a:t>sont utilisées dans les </a:t>
            </a:r>
            <a:r>
              <a:rPr lang="fr-FR" sz="1800" dirty="0" smtClean="0">
                <a:solidFill>
                  <a:srgbClr val="000000"/>
                </a:solidFill>
                <a:effectLst/>
                <a:ea typeface="DejaVu Sans" panose="020B0603030804020204" pitchFamily="34" charset="0"/>
              </a:rPr>
              <a:t>circuits: </a:t>
            </a:r>
          </a:p>
          <a:p>
            <a:pPr marL="285750" indent="-285750">
              <a:buFont typeface="Arial" panose="020B0604020202020204" pitchFamily="34" charset="0"/>
              <a:buChar char="•"/>
            </a:pPr>
            <a:r>
              <a:rPr lang="fr-FR" sz="1800" dirty="0" smtClean="0">
                <a:solidFill>
                  <a:srgbClr val="000000"/>
                </a:solidFill>
                <a:effectLst/>
                <a:ea typeface="DejaVu Sans" panose="020B0603030804020204" pitchFamily="34" charset="0"/>
              </a:rPr>
              <a:t>de </a:t>
            </a:r>
            <a:r>
              <a:rPr lang="fr-FR" sz="1800" dirty="0">
                <a:solidFill>
                  <a:srgbClr val="000000"/>
                </a:solidFill>
                <a:effectLst/>
                <a:ea typeface="DejaVu Sans" panose="020B0603030804020204" pitchFamily="34" charset="0"/>
              </a:rPr>
              <a:t>pilote automatique, </a:t>
            </a:r>
            <a:endParaRPr lang="fr-FR" sz="1800" dirty="0" smtClean="0">
              <a:solidFill>
                <a:srgbClr val="000000"/>
              </a:solidFill>
              <a:effectLst/>
              <a:ea typeface="DejaVu Sans" panose="020B0603030804020204" pitchFamily="34" charset="0"/>
            </a:endParaRPr>
          </a:p>
          <a:p>
            <a:pPr marL="285750" indent="-285750">
              <a:buFont typeface="Arial" panose="020B0604020202020204" pitchFamily="34" charset="0"/>
              <a:buChar char="•"/>
            </a:pPr>
            <a:r>
              <a:rPr lang="fr-FR" sz="1800" dirty="0" smtClean="0">
                <a:solidFill>
                  <a:srgbClr val="000000"/>
                </a:solidFill>
                <a:effectLst/>
                <a:ea typeface="DejaVu Sans" panose="020B0603030804020204" pitchFamily="34" charset="0"/>
              </a:rPr>
              <a:t>de </a:t>
            </a:r>
            <a:r>
              <a:rPr lang="fr-FR" sz="1800" dirty="0" err="1">
                <a:solidFill>
                  <a:srgbClr val="000000"/>
                </a:solidFill>
                <a:effectLst/>
                <a:ea typeface="DejaVu Sans" panose="020B0603030804020204" pitchFamily="34" charset="0"/>
              </a:rPr>
              <a:t>Yaw</a:t>
            </a:r>
            <a:r>
              <a:rPr lang="fr-FR" sz="1800" dirty="0">
                <a:solidFill>
                  <a:srgbClr val="000000"/>
                </a:solidFill>
                <a:effectLst/>
                <a:ea typeface="DejaVu Sans" panose="020B0603030804020204" pitchFamily="34" charset="0"/>
              </a:rPr>
              <a:t> Damper, </a:t>
            </a:r>
            <a:endParaRPr lang="fr-FR" sz="1800" dirty="0" smtClean="0">
              <a:solidFill>
                <a:srgbClr val="000000"/>
              </a:solidFill>
              <a:effectLst/>
              <a:ea typeface="DejaVu Sans" panose="020B0603030804020204" pitchFamily="34" charset="0"/>
            </a:endParaRPr>
          </a:p>
          <a:p>
            <a:pPr marL="285750" indent="-285750">
              <a:buFont typeface="Arial" panose="020B0604020202020204" pitchFamily="34" charset="0"/>
              <a:buChar char="•"/>
            </a:pPr>
            <a:r>
              <a:rPr lang="fr-FR" sz="1800" dirty="0" smtClean="0">
                <a:solidFill>
                  <a:srgbClr val="000000"/>
                </a:solidFill>
                <a:effectLst/>
                <a:ea typeface="DejaVu Sans" panose="020B0603030804020204" pitchFamily="34" charset="0"/>
              </a:rPr>
              <a:t>de </a:t>
            </a:r>
            <a:r>
              <a:rPr lang="fr-FR" sz="1800" dirty="0">
                <a:solidFill>
                  <a:srgbClr val="000000"/>
                </a:solidFill>
                <a:effectLst/>
                <a:ea typeface="DejaVu Sans" panose="020B0603030804020204" pitchFamily="34" charset="0"/>
              </a:rPr>
              <a:t>freinage (servovalve anti-patinage) etc...</a:t>
            </a:r>
            <a:endParaRPr lang="fr-FR" dirty="0"/>
          </a:p>
        </p:txBody>
      </p:sp>
      <p:pic>
        <p:nvPicPr>
          <p:cNvPr id="3"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55676"/>
            <a:ext cx="10515600" cy="2790825"/>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0307723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2065254A-8F5F-CCFE-D94E-7DF2973A42D3}"/>
              </a:ext>
            </a:extLst>
          </p:cNvPr>
          <p:cNvSpPr txBox="1"/>
          <p:nvPr/>
        </p:nvSpPr>
        <p:spPr>
          <a:xfrm>
            <a:off x="424214" y="3737391"/>
            <a:ext cx="10799284" cy="258532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r>
              <a:rPr lang="fr-FR" sz="1800" b="1" spc="0" dirty="0">
                <a:solidFill>
                  <a:srgbClr val="000000"/>
                </a:solidFill>
                <a:effectLst/>
                <a:ea typeface="Times New Roman" panose="02020603050405020304" pitchFamily="18" charset="0"/>
                <a:cs typeface="Times New Roman" panose="02020603050405020304" pitchFamily="18" charset="0"/>
              </a:rPr>
              <a:t>C’est une servovalve accouplée à un vérin hydraulique. </a:t>
            </a:r>
            <a:endParaRPr lang="fr-FR" sz="1800" b="1" spc="0" dirty="0" smtClean="0">
              <a:solidFill>
                <a:srgbClr val="000000"/>
              </a:solidFill>
              <a:effectLst/>
              <a:ea typeface="Times New Roman" panose="02020603050405020304" pitchFamily="18" charset="0"/>
              <a:cs typeface="Times New Roman" panose="02020603050405020304" pitchFamily="18" charset="0"/>
            </a:endParaRPr>
          </a:p>
          <a:p>
            <a:pPr indent="-838200" algn="just"/>
            <a:r>
              <a:rPr lang="fr-FR" sz="1800" dirty="0" smtClean="0">
                <a:effectLst/>
                <a:ea typeface="Times New Roman" panose="02020603050405020304" pitchFamily="18" charset="0"/>
              </a:rPr>
              <a:t>Les </a:t>
            </a:r>
            <a:r>
              <a:rPr lang="fr-FR" sz="1800" dirty="0">
                <a:effectLst/>
                <a:ea typeface="Times New Roman" panose="02020603050405020304" pitchFamily="18" charset="0"/>
              </a:rPr>
              <a:t>signaux d’entrée ou de commande sont électriques et appliqués à un moteur couple qui actionne le tiroir distributeur de la servocommande.</a:t>
            </a:r>
          </a:p>
          <a:p>
            <a:pPr indent="-838200" algn="just"/>
            <a:r>
              <a:rPr lang="fr-FR" sz="1800" dirty="0">
                <a:effectLst/>
                <a:ea typeface="Times New Roman" panose="02020603050405020304" pitchFamily="18" charset="0"/>
              </a:rPr>
              <a:t>La </a:t>
            </a:r>
            <a:r>
              <a:rPr lang="fr-FR" sz="1800" b="1" spc="0" dirty="0">
                <a:solidFill>
                  <a:srgbClr val="000000"/>
                </a:solidFill>
                <a:effectLst/>
                <a:ea typeface="Times New Roman" panose="02020603050405020304" pitchFamily="18" charset="0"/>
                <a:cs typeface="Times New Roman" panose="02020603050405020304" pitchFamily="18" charset="0"/>
              </a:rPr>
              <a:t>fonction puissance </a:t>
            </a:r>
            <a:r>
              <a:rPr lang="fr-FR" sz="1800" dirty="0">
                <a:effectLst/>
                <a:ea typeface="Times New Roman" panose="02020603050405020304" pitchFamily="18" charset="0"/>
              </a:rPr>
              <a:t>est </a:t>
            </a:r>
            <a:r>
              <a:rPr lang="fr-FR" sz="1800" b="1" spc="0" dirty="0">
                <a:solidFill>
                  <a:srgbClr val="000000"/>
                </a:solidFill>
                <a:effectLst/>
                <a:ea typeface="Times New Roman" panose="02020603050405020304" pitchFamily="18" charset="0"/>
                <a:cs typeface="Times New Roman" panose="02020603050405020304" pitchFamily="18" charset="0"/>
              </a:rPr>
              <a:t>assurée par le vérin hydraulique </a:t>
            </a:r>
            <a:r>
              <a:rPr lang="fr-FR" sz="1800" dirty="0">
                <a:effectLst/>
                <a:ea typeface="Times New Roman" panose="02020603050405020304" pitchFamily="18" charset="0"/>
              </a:rPr>
              <a:t>capable de manœuvrer des gouvernes fortement chargées.</a:t>
            </a:r>
          </a:p>
          <a:p>
            <a:pPr indent="-838200" algn="just"/>
            <a:r>
              <a:rPr lang="fr-FR" sz="1800" dirty="0">
                <a:effectLst/>
                <a:ea typeface="Times New Roman" panose="02020603050405020304" pitchFamily="18" charset="0"/>
              </a:rPr>
              <a:t>Ce montage est un système asservi dans lequel :</a:t>
            </a:r>
          </a:p>
          <a:p>
            <a:pPr indent="363538" algn="l">
              <a:buFont typeface="Arial" panose="020B0604020202020204" pitchFamily="34" charset="0"/>
              <a:buChar char="•"/>
            </a:pPr>
            <a:r>
              <a:rPr lang="fr-FR" sz="1800" dirty="0">
                <a:effectLst/>
                <a:ea typeface="Times New Roman" panose="02020603050405020304" pitchFamily="18" charset="0"/>
              </a:rPr>
              <a:t>le signal d’entrée n’est pas le déplacement d’une timonerie mécanique mais un signal électrique variable ;</a:t>
            </a:r>
          </a:p>
          <a:p>
            <a:pPr indent="363538" algn="l">
              <a:buFont typeface="Arial" panose="020B0604020202020204" pitchFamily="34" charset="0"/>
              <a:buChar char="•"/>
            </a:pPr>
            <a:r>
              <a:rPr lang="fr-FR" sz="1800" dirty="0">
                <a:effectLst/>
                <a:ea typeface="Times New Roman" panose="02020603050405020304" pitchFamily="18" charset="0"/>
              </a:rPr>
              <a:t>un vérin hydraulique développe la puissance nécessaire à la manœuvre de la gouverne ; </a:t>
            </a:r>
            <a:endParaRPr lang="fr-FR" sz="1800" dirty="0" smtClean="0">
              <a:effectLst/>
              <a:ea typeface="Times New Roman" panose="02020603050405020304" pitchFamily="18" charset="0"/>
            </a:endParaRPr>
          </a:p>
          <a:p>
            <a:pPr indent="363538" algn="l">
              <a:buFont typeface="Arial" panose="020B0604020202020204" pitchFamily="34" charset="0"/>
              <a:buChar char="•"/>
            </a:pPr>
            <a:r>
              <a:rPr lang="fr-FR" sz="1800" dirty="0" smtClean="0">
                <a:effectLst/>
                <a:ea typeface="Times New Roman" panose="02020603050405020304" pitchFamily="18" charset="0"/>
              </a:rPr>
              <a:t>le </a:t>
            </a:r>
            <a:r>
              <a:rPr lang="fr-FR" sz="1800" dirty="0">
                <a:effectLst/>
                <a:ea typeface="Times New Roman" panose="02020603050405020304" pitchFamily="18" charset="0"/>
              </a:rPr>
              <a:t>retour d’asservissement n’est plus assuré par un levier mécanique, mais par un capteur électrique </a:t>
            </a:r>
            <a:r>
              <a:rPr lang="fr-FR" sz="1800" dirty="0" smtClean="0">
                <a:effectLst/>
                <a:ea typeface="Times New Roman" panose="02020603050405020304" pitchFamily="18" charset="0"/>
              </a:rPr>
              <a:t>;</a:t>
            </a:r>
            <a:endParaRPr lang="fr-FR" sz="1800" dirty="0">
              <a:effectLst/>
              <a:ea typeface="Times New Roman" panose="02020603050405020304" pitchFamily="18" charset="0"/>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697" y="771806"/>
            <a:ext cx="8907118" cy="2772162"/>
          </a:xfrm>
          <a:prstGeom prst="rect">
            <a:avLst/>
          </a:prstGeom>
        </p:spPr>
      </p:pic>
      <p:sp>
        <p:nvSpPr>
          <p:cNvPr id="4" name="Rectangle 3"/>
          <p:cNvSpPr/>
          <p:nvPr/>
        </p:nvSpPr>
        <p:spPr>
          <a:xfrm>
            <a:off x="3173707" y="121669"/>
            <a:ext cx="530029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dirty="0"/>
              <a:t>LA SERVOCOMMANDE ELECTRO-HYDRAULIQUE (SCEH)</a:t>
            </a:r>
          </a:p>
        </p:txBody>
      </p:sp>
    </p:spTree>
    <p:extLst>
      <p:ext uri="{BB962C8B-B14F-4D97-AF65-F5344CB8AC3E}">
        <p14:creationId xmlns:p14="http://schemas.microsoft.com/office/powerpoint/2010/main" val="23781730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CDF5CF8-B6B0-FC04-F4F5-EBA047D1F413}"/>
              </a:ext>
            </a:extLst>
          </p:cNvPr>
          <p:cNvSpPr txBox="1"/>
          <p:nvPr/>
        </p:nvSpPr>
        <p:spPr>
          <a:xfrm>
            <a:off x="850592" y="4955954"/>
            <a:ext cx="10490813"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r>
              <a:rPr lang="fr-FR" sz="1800" dirty="0" smtClean="0">
                <a:effectLst/>
                <a:ea typeface="Times New Roman" panose="02020603050405020304" pitchFamily="18" charset="0"/>
              </a:rPr>
              <a:t>Les </a:t>
            </a:r>
            <a:r>
              <a:rPr lang="fr-FR" sz="1800" dirty="0">
                <a:effectLst/>
                <a:ea typeface="Times New Roman" panose="02020603050405020304" pitchFamily="18" charset="0"/>
              </a:rPr>
              <a:t>ordres électriques reçus par le calculateur de vol, proviennent entre autres :</a:t>
            </a:r>
          </a:p>
          <a:p>
            <a:pPr indent="363538" algn="l">
              <a:buFont typeface="Arial" panose="020B0604020202020204" pitchFamily="34" charset="0"/>
              <a:buChar char="•"/>
            </a:pPr>
            <a:r>
              <a:rPr lang="fr-FR" sz="1800" dirty="0">
                <a:effectLst/>
                <a:ea typeface="Times New Roman" panose="02020603050405020304" pitchFamily="18" charset="0"/>
              </a:rPr>
              <a:t>de différents organes de stabilisation avion (exemples : centrales inertielle et aérodynamique, accéléromètre, radioaltimètre, etc...) ; </a:t>
            </a:r>
          </a:p>
          <a:p>
            <a:pPr indent="363538" algn="l">
              <a:buFont typeface="Arial" panose="020B0604020202020204" pitchFamily="34" charset="0"/>
              <a:buChar char="•"/>
            </a:pPr>
            <a:r>
              <a:rPr lang="fr-FR" sz="1800" dirty="0">
                <a:effectLst/>
                <a:ea typeface="Times New Roman" panose="02020603050405020304" pitchFamily="18" charset="0"/>
              </a:rPr>
              <a:t>d’autres calculateurs (exemples : gestion et guidage du vol, etc...) ; </a:t>
            </a:r>
          </a:p>
          <a:p>
            <a:pPr indent="363538" algn="l">
              <a:buFont typeface="Arial" panose="020B0604020202020204" pitchFamily="34" charset="0"/>
              <a:buChar char="•"/>
            </a:pPr>
            <a:r>
              <a:rPr lang="fr-FR" sz="1800" dirty="0">
                <a:effectLst/>
                <a:ea typeface="Times New Roman" panose="02020603050405020304" pitchFamily="18" charset="0"/>
              </a:rPr>
              <a:t>de signaux de commande pilote (exemples : manche, palonniers, etc...).</a:t>
            </a:r>
          </a:p>
          <a:p>
            <a:pPr indent="-838200" algn="just"/>
            <a:endParaRPr lang="fr-FR" sz="1800" dirty="0">
              <a:effectLst/>
              <a:ea typeface="Times New Roman" panose="02020603050405020304" pitchFamily="18" charset="0"/>
            </a:endParaRPr>
          </a:p>
        </p:txBody>
      </p:sp>
      <p:sp>
        <p:nvSpPr>
          <p:cNvPr id="6" name="ZoneTexte 5">
            <a:extLst>
              <a:ext uri="{FF2B5EF4-FFF2-40B4-BE49-F238E27FC236}">
                <a16:creationId xmlns:a16="http://schemas.microsoft.com/office/drawing/2014/main" id="{EE57C16B-4ADD-E93E-86B5-4F34594C3BC1}"/>
              </a:ext>
            </a:extLst>
          </p:cNvPr>
          <p:cNvSpPr txBox="1"/>
          <p:nvPr/>
        </p:nvSpPr>
        <p:spPr>
          <a:xfrm>
            <a:off x="2848514" y="97581"/>
            <a:ext cx="6084067" cy="28789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lnSpc>
                <a:spcPts val="1400"/>
              </a:lnSpc>
              <a:spcBef>
                <a:spcPts val="6300"/>
              </a:spcBef>
              <a:spcAft>
                <a:spcPts val="1235"/>
              </a:spcAft>
              <a:buClr>
                <a:srgbClr val="000000"/>
              </a:buClr>
              <a:buSzPts val="1400"/>
              <a:tabLst>
                <a:tab pos="488950" algn="l"/>
              </a:tabLst>
            </a:pPr>
            <a:r>
              <a:rPr lang="fr-FR" sz="1800" b="1" u="none" strike="noStrike" spc="0" dirty="0">
                <a:effectLst/>
                <a:ea typeface="Times New Roman" panose="02020603050405020304" pitchFamily="18" charset="0"/>
                <a:cs typeface="Times New Roman" panose="02020603050405020304" pitchFamily="18" charset="0"/>
              </a:rPr>
              <a:t>LA SERVOCOMMANDE ELECTRO-HYDRAULIQUE (SCEH)</a:t>
            </a:r>
          </a:p>
        </p:txBody>
      </p:sp>
      <p:pic>
        <p:nvPicPr>
          <p:cNvPr id="7" name="Espace réservé du contenu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6988" y="2088663"/>
            <a:ext cx="8907118" cy="2772162"/>
          </a:xfrm>
          <a:prstGeom prst="rect">
            <a:avLst/>
          </a:prstGeom>
        </p:spPr>
      </p:pic>
      <p:sp>
        <p:nvSpPr>
          <p:cNvPr id="3" name="Rectangle 2"/>
          <p:cNvSpPr/>
          <p:nvPr/>
        </p:nvSpPr>
        <p:spPr>
          <a:xfrm>
            <a:off x="632029" y="636907"/>
            <a:ext cx="10895942"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358775" algn="just">
              <a:buFont typeface="Arial" panose="020B0604020202020204" pitchFamily="34" charset="0"/>
              <a:buChar char="•"/>
            </a:pPr>
            <a:r>
              <a:rPr lang="fr-FR" dirty="0">
                <a:ea typeface="Times New Roman" panose="02020603050405020304" pitchFamily="18" charset="0"/>
              </a:rPr>
              <a:t>La SCEH fonctionne sans liaison rigide entre le manche et la gouverne, </a:t>
            </a:r>
          </a:p>
          <a:p>
            <a:pPr indent="358775" algn="just">
              <a:buFont typeface="Arial" panose="020B0604020202020204" pitchFamily="34" charset="0"/>
              <a:buChar char="•"/>
            </a:pPr>
            <a:r>
              <a:rPr lang="fr-FR" dirty="0" smtClean="0">
                <a:ea typeface="Times New Roman" panose="02020603050405020304" pitchFamily="18" charset="0"/>
              </a:rPr>
              <a:t>les </a:t>
            </a:r>
            <a:r>
              <a:rPr lang="fr-FR" dirty="0">
                <a:ea typeface="Times New Roman" panose="02020603050405020304" pitchFamily="18" charset="0"/>
              </a:rPr>
              <a:t>signaux électriques sont directement reçus, analysés et amplifiés par le calculateur qui élabore un signal de sortie appliqué au moteur couple.</a:t>
            </a:r>
          </a:p>
        </p:txBody>
      </p:sp>
    </p:spTree>
    <p:extLst>
      <p:ext uri="{BB962C8B-B14F-4D97-AF65-F5344CB8AC3E}">
        <p14:creationId xmlns:p14="http://schemas.microsoft.com/office/powerpoint/2010/main" val="25054575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E8F7413-E0D5-FBF1-4320-24820A24BDFC}"/>
              </a:ext>
            </a:extLst>
          </p:cNvPr>
          <p:cNvSpPr txBox="1"/>
          <p:nvPr/>
        </p:nvSpPr>
        <p:spPr>
          <a:xfrm>
            <a:off x="683045" y="1487607"/>
            <a:ext cx="10515600" cy="281936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b="1" dirty="0">
                <a:effectLst/>
                <a:ea typeface="Times New Roman" panose="02020603050405020304" pitchFamily="18" charset="0"/>
              </a:rPr>
              <a:t>Avantages</a:t>
            </a:r>
          </a:p>
          <a:p>
            <a:pPr marL="285750" marR="787400" indent="-285750" algn="just">
              <a:lnSpc>
                <a:spcPct val="150000"/>
              </a:lnSpc>
              <a:buFont typeface="Arial" panose="020B0604020202020204" pitchFamily="34" charset="0"/>
              <a:buChar char="•"/>
            </a:pPr>
            <a:r>
              <a:rPr lang="fr-FR" sz="1800" dirty="0">
                <a:effectLst/>
                <a:ea typeface="Times New Roman" panose="02020603050405020304" pitchFamily="18" charset="0"/>
              </a:rPr>
              <a:t>fonctionnement sans liaison directe rigide entre la commande et la gouverne ; </a:t>
            </a:r>
          </a:p>
          <a:p>
            <a:pPr marL="285750" marR="787400" indent="-285750" algn="just">
              <a:lnSpc>
                <a:spcPct val="150000"/>
              </a:lnSpc>
              <a:buFont typeface="Arial" panose="020B0604020202020204" pitchFamily="34" charset="0"/>
              <a:buChar char="•"/>
            </a:pPr>
            <a:r>
              <a:rPr lang="fr-FR" sz="1800" dirty="0">
                <a:effectLst/>
                <a:ea typeface="Times New Roman" panose="02020603050405020304" pitchFamily="18" charset="0"/>
              </a:rPr>
              <a:t>élimination de toute inertie mécanique (dilatation, jeux,...) ; </a:t>
            </a:r>
          </a:p>
          <a:p>
            <a:pPr marL="285750" marR="787400" indent="-285750" algn="just">
              <a:lnSpc>
                <a:spcPct val="150000"/>
              </a:lnSpc>
              <a:buFont typeface="Arial" panose="020B0604020202020204" pitchFamily="34" charset="0"/>
              <a:buChar char="•"/>
            </a:pPr>
            <a:r>
              <a:rPr lang="fr-FR" sz="1800" dirty="0">
                <a:effectLst/>
                <a:ea typeface="Times New Roman" panose="02020603050405020304" pitchFamily="18" charset="0"/>
              </a:rPr>
              <a:t>gain de poids ;</a:t>
            </a:r>
          </a:p>
          <a:p>
            <a:pPr marL="285750" indent="-285750" algn="just">
              <a:lnSpc>
                <a:spcPct val="150000"/>
              </a:lnSpc>
              <a:buFont typeface="Arial" panose="020B0604020202020204" pitchFamily="34" charset="0"/>
              <a:buChar char="•"/>
            </a:pPr>
            <a:r>
              <a:rPr lang="fr-FR" sz="1800" dirty="0">
                <a:effectLst/>
                <a:ea typeface="Times New Roman" panose="02020603050405020304" pitchFamily="18" charset="0"/>
              </a:rPr>
              <a:t>possibilité de fournir à la servocommande un grand nombre d’informations venant des diverses centrales de calcul, cette injection de différents paramètres électriques facilite le travail du pilote ;</a:t>
            </a:r>
          </a:p>
          <a:p>
            <a:pPr marL="285750" indent="-285750" algn="just">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étanchéité plus facile aux passages de cloisons</a:t>
            </a:r>
            <a:endParaRPr lang="fr-FR" dirty="0"/>
          </a:p>
        </p:txBody>
      </p:sp>
      <p:sp>
        <p:nvSpPr>
          <p:cNvPr id="6" name="ZoneTexte 5">
            <a:extLst>
              <a:ext uri="{FF2B5EF4-FFF2-40B4-BE49-F238E27FC236}">
                <a16:creationId xmlns:a16="http://schemas.microsoft.com/office/drawing/2014/main" id="{DD703061-0634-3134-A954-FBF6B5667E85}"/>
              </a:ext>
            </a:extLst>
          </p:cNvPr>
          <p:cNvSpPr txBox="1"/>
          <p:nvPr/>
        </p:nvSpPr>
        <p:spPr>
          <a:xfrm>
            <a:off x="2674342" y="83662"/>
            <a:ext cx="608406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buClr>
                <a:srgbClr val="000000"/>
              </a:buClr>
              <a:buSzPts val="1400"/>
              <a:tabLst>
                <a:tab pos="488950" algn="l"/>
              </a:tabLst>
            </a:pPr>
            <a:r>
              <a:rPr lang="fr-FR" sz="1800" b="1" u="none" strike="noStrike" spc="0" dirty="0">
                <a:effectLst/>
                <a:ea typeface="Times New Roman" panose="02020603050405020304" pitchFamily="18" charset="0"/>
                <a:cs typeface="Times New Roman" panose="02020603050405020304" pitchFamily="18" charset="0"/>
              </a:rPr>
              <a:t>LA SERVOCOMMANDE ELECTRO-HYDRAULIQUE (SCEH)</a:t>
            </a:r>
          </a:p>
        </p:txBody>
      </p:sp>
    </p:spTree>
    <p:extLst>
      <p:ext uri="{BB962C8B-B14F-4D97-AF65-F5344CB8AC3E}">
        <p14:creationId xmlns:p14="http://schemas.microsoft.com/office/powerpoint/2010/main" val="37541414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73FEF2E-AAB0-D310-ED19-451F46C044E3}"/>
              </a:ext>
            </a:extLst>
          </p:cNvPr>
          <p:cNvPicPr>
            <a:picLocks noGrp="1" noChangeAspect="1"/>
          </p:cNvPicPr>
          <p:nvPr>
            <p:ph idx="1"/>
          </p:nvPr>
        </p:nvPicPr>
        <p:blipFill>
          <a:blip r:embed="rId2"/>
          <a:stretch>
            <a:fillRect/>
          </a:stretch>
        </p:blipFill>
        <p:spPr>
          <a:xfrm>
            <a:off x="371062" y="556676"/>
            <a:ext cx="5497096" cy="3850071"/>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EB1CF210-1D3B-D0D9-6987-EC9AC2274F2F}"/>
              </a:ext>
            </a:extLst>
          </p:cNvPr>
          <p:cNvSpPr txBox="1"/>
          <p:nvPr/>
        </p:nvSpPr>
        <p:spPr>
          <a:xfrm>
            <a:off x="198304" y="4444819"/>
            <a:ext cx="11622634"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838200" algn="l"/>
            <a:r>
              <a:rPr lang="fr-FR" sz="1800" dirty="0">
                <a:effectLst/>
                <a:ea typeface="Times New Roman" panose="02020603050405020304" pitchFamily="18" charset="0"/>
              </a:rPr>
              <a:t>La commande en profondeur est assurée par deux gouvernes de profondeur et le THS.</a:t>
            </a:r>
          </a:p>
          <a:p>
            <a:pPr indent="-838200" algn="l"/>
            <a:r>
              <a:rPr lang="fr-FR" sz="1800" dirty="0">
                <a:effectLst/>
                <a:ea typeface="Times New Roman" panose="02020603050405020304" pitchFamily="18" charset="0"/>
              </a:rPr>
              <a:t>Le débattement maximal des gouvernes de profondeur est de 30° à cabrer et 17° à piquer. </a:t>
            </a:r>
          </a:p>
          <a:p>
            <a:pPr indent="-838200" algn="l"/>
            <a:r>
              <a:rPr lang="fr-FR" sz="1800" dirty="0">
                <a:effectLst/>
                <a:ea typeface="Times New Roman" panose="02020603050405020304" pitchFamily="18" charset="0"/>
              </a:rPr>
              <a:t>Le débattement maximal du THS est de 13.5° à cabrer et 4° à piquer.</a:t>
            </a:r>
          </a:p>
          <a:p>
            <a:pPr algn="l"/>
            <a:r>
              <a:rPr lang="fr-FR" sz="1800" b="1" dirty="0">
                <a:effectLst/>
                <a:ea typeface="Times New Roman" panose="02020603050405020304" pitchFamily="18" charset="0"/>
              </a:rPr>
              <a:t>Commande électrique</a:t>
            </a:r>
          </a:p>
          <a:p>
            <a:pPr marL="342900" lvl="0" indent="-342900" algn="just">
              <a:buClr>
                <a:srgbClr val="000000"/>
              </a:buClr>
              <a:buSzPts val="1200"/>
              <a:buFont typeface="Arial" panose="020B0604020202020204" pitchFamily="34" charset="0"/>
              <a:buChar char="■"/>
              <a:tabLst>
                <a:tab pos="476250" algn="l"/>
              </a:tabLst>
            </a:pPr>
            <a:r>
              <a:rPr lang="fr-FR" sz="1800" b="1" u="none" strike="noStrike" spc="0" dirty="0">
                <a:solidFill>
                  <a:srgbClr val="000000"/>
                </a:solidFill>
                <a:effectLst/>
                <a:ea typeface="Times New Roman" panose="02020603050405020304" pitchFamily="18" charset="0"/>
                <a:cs typeface="Times New Roman" panose="02020603050405020304" pitchFamily="18" charset="0"/>
              </a:rPr>
              <a:t>En fonctionnement normal </a:t>
            </a:r>
            <a:r>
              <a:rPr lang="fr-FR" sz="1800" u="none" strike="noStrike" spc="0" dirty="0">
                <a:effectLst/>
                <a:ea typeface="Times New Roman" panose="02020603050405020304" pitchFamily="18" charset="0"/>
                <a:cs typeface="Times New Roman" panose="02020603050405020304" pitchFamily="18" charset="0"/>
              </a:rPr>
              <a:t>: les gouvernes de profondeur et le THS sont commandés par l'ELAC 2.</a:t>
            </a:r>
          </a:p>
          <a:p>
            <a:pPr marL="469900" marR="431800" indent="-838200" algn="l"/>
            <a:r>
              <a:rPr lang="fr-FR" sz="1800" dirty="0">
                <a:effectLst/>
                <a:ea typeface="Times New Roman" panose="02020603050405020304" pitchFamily="18" charset="0"/>
              </a:rPr>
              <a:t>Les gouvernes de profondeur gauche et droite sont déplacées respectivement par les </a:t>
            </a:r>
            <a:r>
              <a:rPr lang="fr-FR" sz="1800" dirty="0" err="1">
                <a:effectLst/>
                <a:ea typeface="Times New Roman" panose="02020603050405020304" pitchFamily="18" charset="0"/>
              </a:rPr>
              <a:t>servo-commandes</a:t>
            </a:r>
            <a:r>
              <a:rPr lang="fr-FR" sz="1800" dirty="0">
                <a:effectLst/>
                <a:ea typeface="Times New Roman" panose="02020603050405020304" pitchFamily="18" charset="0"/>
              </a:rPr>
              <a:t> vert et jaune.</a:t>
            </a:r>
          </a:p>
          <a:p>
            <a:pPr marL="469900" indent="-838200" algn="l"/>
            <a:r>
              <a:rPr lang="fr-FR" sz="1800" dirty="0">
                <a:effectLst/>
                <a:ea typeface="Times New Roman" panose="02020603050405020304" pitchFamily="18" charset="0"/>
              </a:rPr>
              <a:t>Le THS est commandé par le moteur électrique 1.</a:t>
            </a:r>
          </a:p>
        </p:txBody>
      </p:sp>
      <p:sp>
        <p:nvSpPr>
          <p:cNvPr id="6" name="ZoneTexte 5">
            <a:extLst>
              <a:ext uri="{FF2B5EF4-FFF2-40B4-BE49-F238E27FC236}">
                <a16:creationId xmlns:a16="http://schemas.microsoft.com/office/drawing/2014/main" id="{FED7DCA4-0747-2511-6302-C4ECEDBDFE13}"/>
              </a:ext>
            </a:extLst>
          </p:cNvPr>
          <p:cNvSpPr txBox="1"/>
          <p:nvPr/>
        </p:nvSpPr>
        <p:spPr>
          <a:xfrm>
            <a:off x="2674342" y="83662"/>
            <a:ext cx="608406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buClr>
                <a:srgbClr val="000000"/>
              </a:buClr>
              <a:buSzPts val="1400"/>
              <a:tabLst>
                <a:tab pos="488950" algn="l"/>
              </a:tabLst>
            </a:pPr>
            <a:r>
              <a:rPr lang="fr-FR" sz="1800" b="1" u="none" strike="noStrike" spc="0" dirty="0">
                <a:effectLst/>
                <a:ea typeface="Times New Roman" panose="02020603050405020304" pitchFamily="18" charset="0"/>
                <a:cs typeface="Times New Roman" panose="02020603050405020304" pitchFamily="18" charset="0"/>
              </a:rPr>
              <a:t>LA SERVOCOMMANDE ELECTRO-HYDRAULIQUE (SCEH)</a:t>
            </a:r>
          </a:p>
        </p:txBody>
      </p:sp>
      <p:pic>
        <p:nvPicPr>
          <p:cNvPr id="8" name="Espace réservé du contenu 4">
            <a:extLst>
              <a:ext uri="{FF2B5EF4-FFF2-40B4-BE49-F238E27FC236}">
                <a16:creationId xmlns:a16="http://schemas.microsoft.com/office/drawing/2014/main" id="{78C9FA2A-0997-27E1-53AC-36F0A1215E79}"/>
              </a:ext>
            </a:extLst>
          </p:cNvPr>
          <p:cNvPicPr>
            <a:picLocks noChangeAspect="1"/>
          </p:cNvPicPr>
          <p:nvPr/>
        </p:nvPicPr>
        <p:blipFill>
          <a:blip r:embed="rId3"/>
          <a:stretch>
            <a:fillRect/>
          </a:stretch>
        </p:blipFill>
        <p:spPr>
          <a:xfrm>
            <a:off x="6096000" y="556676"/>
            <a:ext cx="5724938" cy="3850071"/>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7063575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73FEF2E-AAB0-D310-ED19-451F46C044E3}"/>
              </a:ext>
            </a:extLst>
          </p:cNvPr>
          <p:cNvPicPr>
            <a:picLocks noGrp="1" noChangeAspect="1"/>
          </p:cNvPicPr>
          <p:nvPr>
            <p:ph idx="1"/>
          </p:nvPr>
        </p:nvPicPr>
        <p:blipFill>
          <a:blip r:embed="rId2"/>
          <a:stretch>
            <a:fillRect/>
          </a:stretch>
        </p:blipFill>
        <p:spPr>
          <a:xfrm>
            <a:off x="267708" y="549525"/>
            <a:ext cx="5497096" cy="4351338"/>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EB1CF210-1D3B-D0D9-6987-EC9AC2274F2F}"/>
              </a:ext>
            </a:extLst>
          </p:cNvPr>
          <p:cNvSpPr txBox="1"/>
          <p:nvPr/>
        </p:nvSpPr>
        <p:spPr>
          <a:xfrm>
            <a:off x="267708" y="4997394"/>
            <a:ext cx="11656583"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marR="254000" lvl="0" indent="-285750" algn="just">
              <a:buClr>
                <a:srgbClr val="000000"/>
              </a:buClr>
              <a:buSzPct val="100000"/>
              <a:buFont typeface="Wingdings" panose="05000000000000000000" pitchFamily="2" charset="2"/>
              <a:buChar char="§"/>
              <a:tabLst>
                <a:tab pos="476250" algn="l"/>
              </a:tabLst>
            </a:pPr>
            <a:r>
              <a:rPr lang="fr-FR" sz="1800" u="none" strike="noStrike" spc="0" dirty="0">
                <a:effectLst/>
                <a:ea typeface="Times New Roman" panose="02020603050405020304" pitchFamily="18" charset="0"/>
                <a:cs typeface="Times New Roman" panose="02020603050405020304" pitchFamily="18" charset="0"/>
              </a:rPr>
              <a:t>En cas de panne de l'ELAC 2, d'un des circuits hydrauliques associés ou d'une des </a:t>
            </a:r>
            <a:r>
              <a:rPr lang="fr-FR" sz="1800" u="none" strike="noStrike" spc="0" dirty="0" err="1">
                <a:effectLst/>
                <a:ea typeface="Times New Roman" panose="02020603050405020304" pitchFamily="18" charset="0"/>
                <a:cs typeface="Times New Roman" panose="02020603050405020304" pitchFamily="18" charset="0"/>
              </a:rPr>
              <a:t>servo-commandes</a:t>
            </a:r>
            <a:r>
              <a:rPr lang="fr-FR" sz="1800" u="none" strike="noStrike" spc="0" dirty="0">
                <a:effectLst/>
                <a:ea typeface="Times New Roman" panose="02020603050405020304" pitchFamily="18" charset="0"/>
                <a:cs typeface="Times New Roman" panose="02020603050405020304" pitchFamily="18" charset="0"/>
              </a:rPr>
              <a:t> associées, la commande de la profondeur est automatiquement assurée par l'ELAC 1 et les </a:t>
            </a:r>
            <a:r>
              <a:rPr lang="fr-FR" sz="1800" u="none" strike="noStrike" spc="0" dirty="0" err="1">
                <a:effectLst/>
                <a:ea typeface="Times New Roman" panose="02020603050405020304" pitchFamily="18" charset="0"/>
                <a:cs typeface="Times New Roman" panose="02020603050405020304" pitchFamily="18" charset="0"/>
              </a:rPr>
              <a:t>servo-commandes</a:t>
            </a:r>
            <a:r>
              <a:rPr lang="fr-FR" sz="1800" u="none" strike="noStrike" spc="0" dirty="0">
                <a:effectLst/>
                <a:ea typeface="Times New Roman" panose="02020603050405020304" pitchFamily="18" charset="0"/>
                <a:cs typeface="Times New Roman" panose="02020603050405020304" pitchFamily="18" charset="0"/>
              </a:rPr>
              <a:t> bleu.</a:t>
            </a:r>
          </a:p>
          <a:p>
            <a:pPr marL="285750" indent="-285750" algn="l">
              <a:buSzPct val="100000"/>
              <a:buFont typeface="Wingdings" panose="05000000000000000000" pitchFamily="2" charset="2"/>
              <a:buChar char="§"/>
            </a:pPr>
            <a:r>
              <a:rPr lang="fr-FR" sz="1800" dirty="0">
                <a:effectLst/>
                <a:ea typeface="Times New Roman" panose="02020603050405020304" pitchFamily="18" charset="0"/>
              </a:rPr>
              <a:t>Le THS est alors commandé par le moteur électrique 2.</a:t>
            </a:r>
          </a:p>
          <a:p>
            <a:pPr marL="285750" indent="-285750">
              <a:buSzPct val="100000"/>
              <a:buFont typeface="Wingdings" panose="05000000000000000000" pitchFamily="2" charset="2"/>
              <a:buChar char="§"/>
            </a:pPr>
            <a:r>
              <a:rPr lang="fr-FR" sz="1800" dirty="0">
                <a:solidFill>
                  <a:srgbClr val="000000"/>
                </a:solidFill>
                <a:effectLst/>
                <a:ea typeface="DejaVu Sans" panose="020B0603030804020204" pitchFamily="34" charset="0"/>
              </a:rPr>
              <a:t>En cas de perte des 2 ELAC, la commande de la profondeur est automatiquement assurée par </a:t>
            </a:r>
            <a:r>
              <a:rPr lang="fr-FR" sz="1800" dirty="0" err="1">
                <a:solidFill>
                  <a:srgbClr val="000000"/>
                </a:solidFill>
                <a:effectLst/>
                <a:ea typeface="DejaVu Sans" panose="020B0603030804020204" pitchFamily="34" charset="0"/>
              </a:rPr>
              <a:t>le'SEC</a:t>
            </a:r>
            <a:r>
              <a:rPr lang="fr-FR" sz="1800" dirty="0">
                <a:solidFill>
                  <a:srgbClr val="000000"/>
                </a:solidFill>
                <a:effectLst/>
                <a:ea typeface="DejaVu Sans" panose="020B0603030804020204" pitchFamily="34" charset="0"/>
              </a:rPr>
              <a:t> 2 (ou par le SEC 1 si le SEC 2 ou le circuit associé est en panne); le THS est commandé par le moteur électrique 3 (ou 2)</a:t>
            </a:r>
            <a:endParaRPr lang="fr-FR" dirty="0"/>
          </a:p>
        </p:txBody>
      </p:sp>
      <p:sp>
        <p:nvSpPr>
          <p:cNvPr id="6" name="ZoneTexte 5">
            <a:extLst>
              <a:ext uri="{FF2B5EF4-FFF2-40B4-BE49-F238E27FC236}">
                <a16:creationId xmlns:a16="http://schemas.microsoft.com/office/drawing/2014/main" id="{FED7DCA4-0747-2511-6302-C4ECEDBDFE13}"/>
              </a:ext>
            </a:extLst>
          </p:cNvPr>
          <p:cNvSpPr txBox="1"/>
          <p:nvPr/>
        </p:nvSpPr>
        <p:spPr>
          <a:xfrm>
            <a:off x="2674342" y="83662"/>
            <a:ext cx="608406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buClr>
                <a:srgbClr val="000000"/>
              </a:buClr>
              <a:buSzPts val="1400"/>
              <a:tabLst>
                <a:tab pos="488950" algn="l"/>
              </a:tabLst>
            </a:pPr>
            <a:r>
              <a:rPr lang="fr-FR" sz="1800" b="1" u="none" strike="noStrike" spc="0" dirty="0">
                <a:effectLst/>
                <a:ea typeface="Times New Roman" panose="02020603050405020304" pitchFamily="18" charset="0"/>
                <a:cs typeface="Times New Roman" panose="02020603050405020304" pitchFamily="18" charset="0"/>
              </a:rPr>
              <a:t>LA SERVOCOMMANDE ELECTRO-HYDRAULIQUE (SCEH)</a:t>
            </a:r>
          </a:p>
        </p:txBody>
      </p:sp>
      <p:pic>
        <p:nvPicPr>
          <p:cNvPr id="8" name="Espace réservé du contenu 4">
            <a:extLst>
              <a:ext uri="{FF2B5EF4-FFF2-40B4-BE49-F238E27FC236}">
                <a16:creationId xmlns:a16="http://schemas.microsoft.com/office/drawing/2014/main" id="{78C9FA2A-0997-27E1-53AC-36F0A1215E79}"/>
              </a:ext>
            </a:extLst>
          </p:cNvPr>
          <p:cNvPicPr>
            <a:picLocks noChangeAspect="1"/>
          </p:cNvPicPr>
          <p:nvPr/>
        </p:nvPicPr>
        <p:blipFill>
          <a:blip r:embed="rId3"/>
          <a:stretch>
            <a:fillRect/>
          </a:stretch>
        </p:blipFill>
        <p:spPr>
          <a:xfrm>
            <a:off x="6427198" y="549525"/>
            <a:ext cx="5380272" cy="4351338"/>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42552102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5B3F5D9-8B2E-B856-6522-8CE8919E992C}"/>
              </a:ext>
            </a:extLst>
          </p:cNvPr>
          <p:cNvSpPr txBox="1"/>
          <p:nvPr/>
        </p:nvSpPr>
        <p:spPr>
          <a:xfrm>
            <a:off x="2806547" y="42383"/>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latin typeface="DejaVu Sans" panose="020B0603030804020204" pitchFamily="34" charset="0"/>
                <a:ea typeface="DejaVu Sans" panose="020B0603030804020204" pitchFamily="34" charset="0"/>
              </a:rPr>
              <a:t>LE LIMITEUR DE DEBATTEMENT (RUDDER TRAVEL)</a:t>
            </a:r>
            <a:endParaRPr lang="fr-FR" dirty="0"/>
          </a:p>
        </p:txBody>
      </p:sp>
      <p:sp>
        <p:nvSpPr>
          <p:cNvPr id="9" name="ZoneTexte 8">
            <a:extLst>
              <a:ext uri="{FF2B5EF4-FFF2-40B4-BE49-F238E27FC236}">
                <a16:creationId xmlns:a16="http://schemas.microsoft.com/office/drawing/2014/main" id="{F5D9AF60-D904-F531-D0CE-5E5DF05982E7}"/>
              </a:ext>
            </a:extLst>
          </p:cNvPr>
          <p:cNvSpPr txBox="1"/>
          <p:nvPr/>
        </p:nvSpPr>
        <p:spPr>
          <a:xfrm>
            <a:off x="278400" y="5529107"/>
            <a:ext cx="11807104"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sz="1800" dirty="0">
                <a:solidFill>
                  <a:srgbClr val="000000"/>
                </a:solidFill>
                <a:effectLst/>
                <a:ea typeface="DejaVu Sans" panose="020B0603030804020204" pitchFamily="34" charset="0"/>
              </a:rPr>
              <a:t>Le montage comporte deux circuits indépendants et identiques composés chacun de :</a:t>
            </a:r>
          </a:p>
          <a:p>
            <a:pPr marL="742950" lvl="1" indent="-285750" algn="just">
              <a:buFont typeface="Courier New" panose="02070309020205020404" pitchFamily="49" charset="0"/>
              <a:buChar char="o"/>
            </a:pPr>
            <a:r>
              <a:rPr lang="fr-FR" dirty="0">
                <a:effectLst/>
                <a:ea typeface="Times New Roman" panose="02020603050405020304" pitchFamily="18" charset="0"/>
              </a:rPr>
              <a:t>un servomoteur, alimenté par un circuit hydraulique et co</a:t>
            </a:r>
            <a:r>
              <a:rPr lang="fr-FR" u="sng" spc="0" dirty="0">
                <a:solidFill>
                  <a:srgbClr val="000000"/>
                </a:solidFill>
                <a:effectLst/>
                <a:ea typeface="Times New Roman" panose="02020603050405020304" pitchFamily="18" charset="0"/>
                <a:cs typeface="Times New Roman" panose="02020603050405020304" pitchFamily="18" charset="0"/>
              </a:rPr>
              <a:t>m</a:t>
            </a:r>
            <a:r>
              <a:rPr lang="fr-FR" dirty="0">
                <a:effectLst/>
                <a:ea typeface="Times New Roman" panose="02020603050405020304" pitchFamily="18" charset="0"/>
              </a:rPr>
              <a:t>mandé par un calculateur ;</a:t>
            </a:r>
          </a:p>
          <a:p>
            <a:pPr marL="742950" lvl="1" indent="-285750" algn="just">
              <a:buFont typeface="Courier New" panose="02070309020205020404" pitchFamily="49" charset="0"/>
              <a:buChar char="o"/>
            </a:pPr>
            <a:r>
              <a:rPr lang="fr-FR" dirty="0">
                <a:effectLst/>
                <a:ea typeface="Times New Roman" panose="02020603050405020304" pitchFamily="18" charset="0"/>
              </a:rPr>
              <a:t>un calculateur, qui reçoit les signaux électriques d’une centrale anémométrique (Air Data Computer) ;</a:t>
            </a:r>
          </a:p>
          <a:p>
            <a:pPr marL="742950" lvl="1" indent="-285750" algn="just">
              <a:buFont typeface="Courier New" panose="02070309020205020404" pitchFamily="49" charset="0"/>
              <a:buChar char="o"/>
            </a:pPr>
            <a:r>
              <a:rPr lang="fr-FR" dirty="0">
                <a:solidFill>
                  <a:srgbClr val="000000"/>
                </a:solidFill>
                <a:ea typeface="DejaVu Sans" panose="020B0603030804020204" pitchFamily="34" charset="0"/>
              </a:rPr>
              <a:t>un</a:t>
            </a:r>
            <a:r>
              <a:rPr lang="fr-FR" dirty="0">
                <a:solidFill>
                  <a:srgbClr val="000000"/>
                </a:solidFill>
                <a:effectLst/>
                <a:ea typeface="DejaVu Sans" panose="020B0603030804020204" pitchFamily="34" charset="0"/>
              </a:rPr>
              <a:t> circuit de commande et d’alarme au poste de pilotage.</a:t>
            </a:r>
            <a:endParaRPr lang="fr-FR" dirty="0"/>
          </a:p>
        </p:txBody>
      </p:sp>
      <p:sp>
        <p:nvSpPr>
          <p:cNvPr id="8" name="ZoneTexte 7">
            <a:extLst>
              <a:ext uri="{FF2B5EF4-FFF2-40B4-BE49-F238E27FC236}">
                <a16:creationId xmlns:a16="http://schemas.microsoft.com/office/drawing/2014/main" id="{B216582F-224A-055A-50F1-B6FBCA870DB7}"/>
              </a:ext>
            </a:extLst>
          </p:cNvPr>
          <p:cNvSpPr txBox="1"/>
          <p:nvPr/>
        </p:nvSpPr>
        <p:spPr>
          <a:xfrm>
            <a:off x="2806547" y="466646"/>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92100" indent="-838200" algn="ctr">
              <a:spcBef>
                <a:spcPts val="300"/>
              </a:spcBef>
              <a:spcAft>
                <a:spcPts val="690"/>
              </a:spcAft>
            </a:pPr>
            <a:r>
              <a:rPr lang="fr-FR" sz="1800" dirty="0">
                <a:effectLst/>
                <a:ea typeface="Times New Roman" panose="02020603050405020304" pitchFamily="18" charset="0"/>
              </a:rPr>
              <a:t>Sur les avions à commandes </a:t>
            </a:r>
            <a:r>
              <a:rPr lang="fr-FR" sz="1800" dirty="0" smtClean="0">
                <a:effectLst/>
                <a:ea typeface="Times New Roman" panose="02020603050405020304" pitchFamily="18" charset="0"/>
              </a:rPr>
              <a:t>mécaniques</a:t>
            </a:r>
            <a:endParaRPr lang="fr-FR" sz="1800" dirty="0">
              <a:effectLst/>
              <a:ea typeface="Times New Roman" panose="02020603050405020304" pitchFamily="18" charset="0"/>
            </a:endParaRPr>
          </a:p>
        </p:txBody>
      </p:sp>
      <p:sp>
        <p:nvSpPr>
          <p:cNvPr id="10" name="ZoneTexte 9">
            <a:extLst>
              <a:ext uri="{FF2B5EF4-FFF2-40B4-BE49-F238E27FC236}">
                <a16:creationId xmlns:a16="http://schemas.microsoft.com/office/drawing/2014/main" id="{99BF8EEA-8E27-AB23-C0B8-394326252F35}"/>
              </a:ext>
            </a:extLst>
          </p:cNvPr>
          <p:cNvSpPr txBox="1"/>
          <p:nvPr/>
        </p:nvSpPr>
        <p:spPr>
          <a:xfrm>
            <a:off x="278400" y="2000379"/>
            <a:ext cx="5736810" cy="151580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363538" algn="just">
              <a:spcBef>
                <a:spcPts val="300"/>
              </a:spcBef>
              <a:buFont typeface="Arial" panose="020B0604020202020204" pitchFamily="34" charset="0"/>
              <a:buChar char="•"/>
            </a:pPr>
            <a:r>
              <a:rPr lang="fr-FR" sz="1800" dirty="0">
                <a:effectLst/>
                <a:ea typeface="Times New Roman" panose="02020603050405020304" pitchFamily="18" charset="0"/>
              </a:rPr>
              <a:t>Dispositif généralement placé sur la chaîne de direction (montage série) </a:t>
            </a:r>
          </a:p>
          <a:p>
            <a:pPr indent="363538" algn="just">
              <a:spcBef>
                <a:spcPts val="300"/>
              </a:spcBef>
              <a:buFont typeface="Arial" panose="020B0604020202020204" pitchFamily="34" charset="0"/>
              <a:buChar char="•"/>
            </a:pPr>
            <a:r>
              <a:rPr lang="fr-FR" dirty="0">
                <a:ea typeface="Times New Roman" panose="02020603050405020304" pitchFamily="18" charset="0"/>
              </a:rPr>
              <a:t>Il f</a:t>
            </a:r>
            <a:r>
              <a:rPr lang="fr-FR" sz="1800" dirty="0">
                <a:effectLst/>
                <a:ea typeface="Times New Roman" panose="02020603050405020304" pitchFamily="18" charset="0"/>
              </a:rPr>
              <a:t>ait varier le débattement de la gouverne de manière inversement proportionnelle à la vitesse avion, pour </a:t>
            </a:r>
            <a:r>
              <a:rPr lang="fr-FR" sz="1800" dirty="0">
                <a:solidFill>
                  <a:srgbClr val="000000"/>
                </a:solidFill>
                <a:effectLst/>
                <a:ea typeface="DejaVu Sans" panose="020B0603030804020204" pitchFamily="34" charset="0"/>
              </a:rPr>
              <a:t>un même déplacement commande, et un même effort pilote</a:t>
            </a: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1952" y="926162"/>
            <a:ext cx="5630061" cy="4534533"/>
          </a:xfrm>
          <a:prstGeom prst="rect">
            <a:avLst/>
          </a:prstGeom>
        </p:spPr>
      </p:pic>
    </p:spTree>
    <p:extLst>
      <p:ext uri="{BB962C8B-B14F-4D97-AF65-F5344CB8AC3E}">
        <p14:creationId xmlns:p14="http://schemas.microsoft.com/office/powerpoint/2010/main" val="28790791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44F5730F-D348-A165-8B39-B3BF4977309E}"/>
              </a:ext>
            </a:extLst>
          </p:cNvPr>
          <p:cNvSpPr txBox="1"/>
          <p:nvPr/>
        </p:nvSpPr>
        <p:spPr>
          <a:xfrm>
            <a:off x="348311" y="5366926"/>
            <a:ext cx="11208938"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ea typeface="DejaVu Sans" panose="020B0603030804020204" pitchFamily="34" charset="0"/>
              </a:rPr>
              <a:t>Un système de bras de levier évolutif fait varier le débattement de la gouverne de son maximum (</a:t>
            </a:r>
            <a:r>
              <a:rPr lang="fr-FR" sz="1800" i="0" dirty="0">
                <a:solidFill>
                  <a:srgbClr val="000000"/>
                </a:solidFill>
                <a:effectLst/>
                <a:latin typeface="+mj-lt"/>
                <a:ea typeface="Cambria Math" panose="02040503050406030204" pitchFamily="18" charset="0"/>
              </a:rPr>
              <a:t>≈</a:t>
            </a:r>
            <a:r>
              <a:rPr lang="fr-FR" sz="1800" dirty="0">
                <a:solidFill>
                  <a:srgbClr val="000000"/>
                </a:solidFill>
                <a:effectLst/>
                <a:ea typeface="DejaVu Sans" panose="020B0603030804020204" pitchFamily="34" charset="0"/>
              </a:rPr>
              <a:t>30°) aux faibles vitesses, à un minimum (</a:t>
            </a:r>
            <a:r>
              <a:rPr lang="fr-FR" sz="1800" i="0" dirty="0">
                <a:solidFill>
                  <a:srgbClr val="000000"/>
                </a:solidFill>
                <a:effectLst/>
                <a:latin typeface="+mj-lt"/>
                <a:ea typeface="Cambria Math" panose="02040503050406030204" pitchFamily="18" charset="0"/>
              </a:rPr>
              <a:t>≈ </a:t>
            </a:r>
            <a:r>
              <a:rPr lang="fr-FR" sz="1800" dirty="0">
                <a:solidFill>
                  <a:srgbClr val="000000"/>
                </a:solidFill>
                <a:effectLst/>
                <a:ea typeface="DejaVu Sans" panose="020B0603030804020204" pitchFamily="34" charset="0"/>
              </a:rPr>
              <a:t>4 à 5°) aux fortes vitesses. </a:t>
            </a:r>
          </a:p>
          <a:p>
            <a:r>
              <a:rPr lang="fr-FR" sz="1800" dirty="0">
                <a:solidFill>
                  <a:srgbClr val="000000"/>
                </a:solidFill>
                <a:effectLst/>
                <a:ea typeface="DejaVu Sans" panose="020B0603030804020204" pitchFamily="34" charset="0"/>
              </a:rPr>
              <a:t>L’élongation des vérins, fonction de la vitesse avion (ordres calculateurs) modifie la cinématique du bras de levier variable.</a:t>
            </a:r>
          </a:p>
        </p:txBody>
      </p:sp>
      <p:sp>
        <p:nvSpPr>
          <p:cNvPr id="6" name="ZoneTexte 5">
            <a:extLst>
              <a:ext uri="{FF2B5EF4-FFF2-40B4-BE49-F238E27FC236}">
                <a16:creationId xmlns:a16="http://schemas.microsoft.com/office/drawing/2014/main" id="{4857D706-5394-3488-207E-2A69E911EA30}"/>
              </a:ext>
            </a:extLst>
          </p:cNvPr>
          <p:cNvSpPr txBox="1"/>
          <p:nvPr/>
        </p:nvSpPr>
        <p:spPr>
          <a:xfrm>
            <a:off x="2806547" y="42383"/>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latin typeface="DejaVu Sans" panose="020B0603030804020204" pitchFamily="34" charset="0"/>
                <a:ea typeface="DejaVu Sans" panose="020B0603030804020204" pitchFamily="34" charset="0"/>
              </a:rPr>
              <a:t>LE LIMITEUR DE DEBATTEMENT (RUDDER TRAVEL)</a:t>
            </a:r>
            <a:endParaRPr lang="fr-FR" dirty="0"/>
          </a:p>
        </p:txBody>
      </p:sp>
      <p:sp>
        <p:nvSpPr>
          <p:cNvPr id="7" name="ZoneTexte 6">
            <a:extLst>
              <a:ext uri="{FF2B5EF4-FFF2-40B4-BE49-F238E27FC236}">
                <a16:creationId xmlns:a16="http://schemas.microsoft.com/office/drawing/2014/main" id="{2DF61076-B6D5-CF1E-F594-FF566E889464}"/>
              </a:ext>
            </a:extLst>
          </p:cNvPr>
          <p:cNvSpPr txBox="1"/>
          <p:nvPr/>
        </p:nvSpPr>
        <p:spPr>
          <a:xfrm>
            <a:off x="2806547" y="466646"/>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92100" indent="-838200" algn="ctr">
              <a:spcBef>
                <a:spcPts val="300"/>
              </a:spcBef>
              <a:spcAft>
                <a:spcPts val="690"/>
              </a:spcAft>
            </a:pPr>
            <a:r>
              <a:rPr lang="fr-FR" sz="1800" dirty="0">
                <a:effectLst/>
                <a:ea typeface="Times New Roman" panose="02020603050405020304" pitchFamily="18" charset="0"/>
              </a:rPr>
              <a:t>Sur les avions à commandes mécaniques</a:t>
            </a: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1128" y="890909"/>
            <a:ext cx="7459116" cy="4286848"/>
          </a:xfrm>
          <a:prstGeom prst="rect">
            <a:avLst/>
          </a:prstGeom>
        </p:spPr>
      </p:pic>
    </p:spTree>
    <p:extLst>
      <p:ext uri="{BB962C8B-B14F-4D97-AF65-F5344CB8AC3E}">
        <p14:creationId xmlns:p14="http://schemas.microsoft.com/office/powerpoint/2010/main" val="25945072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AAA3563A-27A4-F1CF-9B97-0F137133DB89}"/>
              </a:ext>
            </a:extLst>
          </p:cNvPr>
          <p:cNvSpPr txBox="1"/>
          <p:nvPr/>
        </p:nvSpPr>
        <p:spPr>
          <a:xfrm>
            <a:off x="492403" y="4095056"/>
            <a:ext cx="11270255"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92100" indent="-838200" algn="just"/>
            <a:r>
              <a:rPr lang="fr-FR" sz="1800" b="1" spc="0" dirty="0">
                <a:solidFill>
                  <a:srgbClr val="000000"/>
                </a:solidFill>
                <a:effectLst/>
                <a:ea typeface="Times New Roman" panose="02020603050405020304" pitchFamily="18" charset="0"/>
                <a:cs typeface="Times New Roman" panose="02020603050405020304" pitchFamily="18" charset="0"/>
              </a:rPr>
              <a:t>la transmission ou liaison </a:t>
            </a:r>
            <a:r>
              <a:rPr lang="fr-FR" sz="1800" dirty="0">
                <a:effectLst/>
                <a:ea typeface="Times New Roman" panose="02020603050405020304" pitchFamily="18" charset="0"/>
              </a:rPr>
              <a:t>entre l’émetteur et le récepteur </a:t>
            </a:r>
            <a:r>
              <a:rPr lang="fr-FR" sz="1800" dirty="0" smtClean="0">
                <a:effectLst/>
                <a:ea typeface="Times New Roman" panose="02020603050405020304" pitchFamily="18" charset="0"/>
              </a:rPr>
              <a:t>peut </a:t>
            </a:r>
            <a:r>
              <a:rPr lang="fr-FR" sz="1800" dirty="0">
                <a:effectLst/>
                <a:ea typeface="Times New Roman" panose="02020603050405020304" pitchFamily="18" charset="0"/>
              </a:rPr>
              <a:t>être :</a:t>
            </a:r>
          </a:p>
          <a:p>
            <a:pPr marL="342900" lvl="0" indent="-342900" algn="just">
              <a:buClr>
                <a:srgbClr val="000000"/>
              </a:buClr>
              <a:buSzPts val="1200"/>
              <a:buFont typeface="Arial" panose="020B0604020202020204" pitchFamily="34" charset="0"/>
              <a:buChar char="•"/>
              <a:tabLst>
                <a:tab pos="565785" algn="l"/>
              </a:tabLst>
            </a:pPr>
            <a:r>
              <a:rPr lang="fr-FR" sz="1800" b="1" u="none" strike="noStrike" spc="0" dirty="0">
                <a:solidFill>
                  <a:srgbClr val="000000"/>
                </a:solidFill>
                <a:effectLst/>
                <a:ea typeface="Times New Roman" panose="02020603050405020304" pitchFamily="18" charset="0"/>
                <a:cs typeface="Times New Roman" panose="02020603050405020304" pitchFamily="18" charset="0"/>
              </a:rPr>
              <a:t>mécanique </a:t>
            </a:r>
            <a:r>
              <a:rPr lang="fr-FR" sz="1800" u="none" strike="noStrike" spc="0" dirty="0">
                <a:effectLst/>
                <a:ea typeface="Times New Roman" panose="02020603050405020304" pitchFamily="18" charset="0"/>
                <a:cs typeface="Times New Roman" panose="02020603050405020304" pitchFamily="18" charset="0"/>
              </a:rPr>
              <a:t>par câbles, biellettes, guignols, etc...</a:t>
            </a:r>
          </a:p>
          <a:p>
            <a:pPr marL="342900" lvl="0" indent="-342900" algn="l">
              <a:buClr>
                <a:srgbClr val="000000"/>
              </a:buClr>
              <a:buSzPts val="1200"/>
              <a:buFont typeface="Arial" panose="020B0604020202020204" pitchFamily="34" charset="0"/>
              <a:buChar char="•"/>
              <a:tabLst>
                <a:tab pos="565785" algn="l"/>
              </a:tabLst>
            </a:pPr>
            <a:r>
              <a:rPr lang="fr-FR" sz="1800" b="1" u="none" strike="noStrike" spc="0" dirty="0">
                <a:solidFill>
                  <a:srgbClr val="000000"/>
                </a:solidFill>
                <a:effectLst/>
                <a:ea typeface="Times New Roman" panose="02020603050405020304" pitchFamily="18" charset="0"/>
                <a:cs typeface="Times New Roman" panose="02020603050405020304" pitchFamily="18" charset="0"/>
              </a:rPr>
              <a:t>électrohydraulique par </a:t>
            </a:r>
            <a:endParaRPr lang="fr-FR" sz="1800" b="1" u="none" strike="noStrike" spc="0" dirty="0" smtClean="0">
              <a:solidFill>
                <a:srgbClr val="000000"/>
              </a:solidFill>
              <a:effectLst/>
              <a:ea typeface="Times New Roman" panose="02020603050405020304" pitchFamily="18" charset="0"/>
              <a:cs typeface="Times New Roman" panose="02020603050405020304" pitchFamily="18" charset="0"/>
            </a:endParaRPr>
          </a:p>
          <a:p>
            <a:pPr marL="800100" lvl="1" indent="-342900">
              <a:buClr>
                <a:srgbClr val="000000"/>
              </a:buClr>
              <a:buSzPts val="1200"/>
              <a:buFont typeface="Courier New" panose="02070309020205020404" pitchFamily="49" charset="0"/>
              <a:buChar char="o"/>
              <a:tabLst>
                <a:tab pos="565785" algn="l"/>
              </a:tabLst>
            </a:pPr>
            <a:r>
              <a:rPr lang="fr-FR" b="1" u="none" strike="noStrike" spc="0" dirty="0" smtClean="0">
                <a:solidFill>
                  <a:srgbClr val="000000"/>
                </a:solidFill>
                <a:effectLst/>
                <a:ea typeface="Times New Roman" panose="02020603050405020304" pitchFamily="18" charset="0"/>
                <a:cs typeface="Times New Roman" panose="02020603050405020304" pitchFamily="18" charset="0"/>
              </a:rPr>
              <a:t>servovalves </a:t>
            </a:r>
            <a:r>
              <a:rPr lang="fr-FR" u="none" strike="noStrike" spc="0" dirty="0">
                <a:effectLst/>
                <a:ea typeface="Times New Roman" panose="02020603050405020304" pitchFamily="18" charset="0"/>
                <a:cs typeface="Times New Roman" panose="02020603050405020304" pitchFamily="18" charset="0"/>
              </a:rPr>
              <a:t>(</a:t>
            </a:r>
            <a:r>
              <a:rPr lang="fr-FR" u="none" strike="noStrike" spc="0" dirty="0" err="1">
                <a:effectLst/>
                <a:ea typeface="Times New Roman" panose="02020603050405020304" pitchFamily="18" charset="0"/>
                <a:cs typeface="Times New Roman" panose="02020603050405020304" pitchFamily="18" charset="0"/>
              </a:rPr>
              <a:t>Servo-Commandes</a:t>
            </a:r>
            <a:r>
              <a:rPr lang="fr-FR" u="none" strike="noStrike" spc="0" dirty="0">
                <a:effectLst/>
                <a:ea typeface="Times New Roman" panose="02020603050405020304" pitchFamily="18" charset="0"/>
                <a:cs typeface="Times New Roman" panose="02020603050405020304" pitchFamily="18" charset="0"/>
              </a:rPr>
              <a:t> Electro Hydrauliques) </a:t>
            </a:r>
            <a:endParaRPr lang="fr-FR" u="none" strike="noStrike" spc="0" dirty="0" smtClean="0">
              <a:effectLst/>
              <a:ea typeface="Times New Roman" panose="02020603050405020304" pitchFamily="18" charset="0"/>
              <a:cs typeface="Times New Roman" panose="02020603050405020304" pitchFamily="18" charset="0"/>
            </a:endParaRPr>
          </a:p>
          <a:p>
            <a:pPr marL="800100" lvl="1" indent="-342900">
              <a:buClr>
                <a:srgbClr val="000000"/>
              </a:buClr>
              <a:buSzPts val="1200"/>
              <a:buFont typeface="Courier New" panose="02070309020205020404" pitchFamily="49" charset="0"/>
              <a:buChar char="o"/>
              <a:tabLst>
                <a:tab pos="565785" algn="l"/>
              </a:tabLst>
            </a:pPr>
            <a:r>
              <a:rPr lang="fr-FR" b="1" u="none" strike="noStrike" spc="0" dirty="0" smtClean="0">
                <a:solidFill>
                  <a:srgbClr val="000000"/>
                </a:solidFill>
                <a:effectLst/>
                <a:ea typeface="Times New Roman" panose="02020603050405020304" pitchFamily="18" charset="0"/>
                <a:cs typeface="Times New Roman" panose="02020603050405020304" pitchFamily="18" charset="0"/>
              </a:rPr>
              <a:t>servomoteurs </a:t>
            </a:r>
            <a:r>
              <a:rPr lang="fr-FR" u="none" strike="noStrike" spc="0" dirty="0">
                <a:effectLst/>
                <a:ea typeface="Times New Roman" panose="02020603050405020304" pitchFamily="18" charset="0"/>
                <a:cs typeface="Times New Roman" panose="02020603050405020304" pitchFamily="18" charset="0"/>
              </a:rPr>
              <a:t>(Pilote Automatique, </a:t>
            </a:r>
            <a:r>
              <a:rPr lang="fr-FR" u="none" strike="noStrike" spc="0" dirty="0" err="1">
                <a:effectLst/>
                <a:ea typeface="Times New Roman" panose="02020603050405020304" pitchFamily="18" charset="0"/>
                <a:cs typeface="Times New Roman" panose="02020603050405020304" pitchFamily="18" charset="0"/>
              </a:rPr>
              <a:t>Yaw</a:t>
            </a:r>
            <a:r>
              <a:rPr lang="fr-FR" u="none" strike="noStrike" spc="0" dirty="0">
                <a:effectLst/>
                <a:ea typeface="Times New Roman" panose="02020603050405020304" pitchFamily="18" charset="0"/>
                <a:cs typeface="Times New Roman" panose="02020603050405020304" pitchFamily="18" charset="0"/>
              </a:rPr>
              <a:t> Damper etc...) ;</a:t>
            </a:r>
          </a:p>
          <a:p>
            <a:pPr marL="292100" indent="-838200" algn="just"/>
            <a:r>
              <a:rPr lang="fr-FR" sz="1800" b="1" spc="0" dirty="0">
                <a:solidFill>
                  <a:srgbClr val="000000"/>
                </a:solidFill>
                <a:effectLst/>
                <a:ea typeface="Times New Roman" panose="02020603050405020304" pitchFamily="18" charset="0"/>
                <a:cs typeface="Times New Roman" panose="02020603050405020304" pitchFamily="18" charset="0"/>
              </a:rPr>
              <a:t>le </a:t>
            </a:r>
            <a:r>
              <a:rPr lang="fr-FR" sz="1800" b="1" spc="0" dirty="0" smtClean="0">
                <a:solidFill>
                  <a:srgbClr val="000000"/>
                </a:solidFill>
                <a:effectLst/>
                <a:ea typeface="Times New Roman" panose="02020603050405020304" pitchFamily="18" charset="0"/>
                <a:cs typeface="Times New Roman" panose="02020603050405020304" pitchFamily="18" charset="0"/>
              </a:rPr>
              <a:t>récepteur: </a:t>
            </a:r>
            <a:r>
              <a:rPr lang="fr-FR" sz="1800" dirty="0" smtClean="0">
                <a:effectLst/>
                <a:ea typeface="Times New Roman" panose="02020603050405020304" pitchFamily="18" charset="0"/>
              </a:rPr>
              <a:t>c’est </a:t>
            </a:r>
            <a:r>
              <a:rPr lang="fr-FR" sz="1800" dirty="0">
                <a:effectLst/>
                <a:ea typeface="Times New Roman" panose="02020603050405020304" pitchFamily="18" charset="0"/>
              </a:rPr>
              <a:t>la gouverne ou son transformateur d’énergie (servocommande actionnant la gouverne) ;</a:t>
            </a:r>
          </a:p>
          <a:p>
            <a:r>
              <a:rPr lang="fr-FR" sz="1800" b="1" spc="0" dirty="0">
                <a:solidFill>
                  <a:srgbClr val="000000"/>
                </a:solidFill>
                <a:effectLst/>
                <a:ea typeface="DejaVu Sans" panose="020B0603030804020204" pitchFamily="34" charset="0"/>
                <a:cs typeface="Times New Roman" panose="02020603050405020304" pitchFamily="18" charset="0"/>
              </a:rPr>
              <a:t>les butées de surcharge </a:t>
            </a:r>
            <a:r>
              <a:rPr lang="fr-FR" sz="1800" dirty="0">
                <a:solidFill>
                  <a:srgbClr val="000000"/>
                </a:solidFill>
                <a:effectLst/>
                <a:ea typeface="DejaVu Sans" panose="020B0603030804020204" pitchFamily="34" charset="0"/>
              </a:rPr>
              <a:t>qui limitent les débattements gouverne et n’intervie</a:t>
            </a:r>
            <a:r>
              <a:rPr lang="fr-FR" sz="1800" u="sng" spc="0" dirty="0">
                <a:solidFill>
                  <a:srgbClr val="000000"/>
                </a:solidFill>
                <a:effectLst/>
                <a:ea typeface="DejaVu Sans" panose="020B0603030804020204" pitchFamily="34" charset="0"/>
                <a:cs typeface="Times New Roman" panose="02020603050405020304" pitchFamily="18" charset="0"/>
              </a:rPr>
              <a:t>nn</a:t>
            </a:r>
            <a:r>
              <a:rPr lang="fr-FR" sz="1800" dirty="0">
                <a:solidFill>
                  <a:srgbClr val="000000"/>
                </a:solidFill>
                <a:effectLst/>
                <a:ea typeface="DejaVu Sans" panose="020B0603030804020204" pitchFamily="34" charset="0"/>
              </a:rPr>
              <a:t>ent que très rarement en cas d’élasticité gouverne</a:t>
            </a:r>
            <a:endParaRPr lang="fr-FR" dirty="0"/>
          </a:p>
        </p:txBody>
      </p:sp>
      <p:sp>
        <p:nvSpPr>
          <p:cNvPr id="8" name="ZoneTexte 7">
            <a:extLst>
              <a:ext uri="{FF2B5EF4-FFF2-40B4-BE49-F238E27FC236}">
                <a16:creationId xmlns:a16="http://schemas.microsoft.com/office/drawing/2014/main" id="{202A9E40-6328-EF2D-1CD7-8305C73B8681}"/>
              </a:ext>
            </a:extLst>
          </p:cNvPr>
          <p:cNvSpPr txBox="1"/>
          <p:nvPr/>
        </p:nvSpPr>
        <p:spPr>
          <a:xfrm>
            <a:off x="4238739" y="186799"/>
            <a:ext cx="320866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spcBef>
                <a:spcPts val="1200"/>
              </a:spcBef>
              <a:buSzPts val="1600"/>
            </a:pPr>
            <a:r>
              <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PRIMAIRES</a:t>
            </a:r>
          </a:p>
        </p:txBody>
      </p:sp>
      <p:sp>
        <p:nvSpPr>
          <p:cNvPr id="9" name="ZoneTexte 8">
            <a:extLst>
              <a:ext uri="{FF2B5EF4-FFF2-40B4-BE49-F238E27FC236}">
                <a16:creationId xmlns:a16="http://schemas.microsoft.com/office/drawing/2014/main" id="{DD5BB61C-DC8F-F6C8-1F83-2277D488FD7B}"/>
              </a:ext>
            </a:extLst>
          </p:cNvPr>
          <p:cNvSpPr txBox="1"/>
          <p:nvPr/>
        </p:nvSpPr>
        <p:spPr>
          <a:xfrm>
            <a:off x="3179285" y="588156"/>
            <a:ext cx="507234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u="none" strike="noStrike" spc="0" dirty="0">
                <a:effectLst/>
                <a:ea typeface="Times New Roman" panose="02020603050405020304" pitchFamily="18" charset="0"/>
                <a:cs typeface="Times New Roman" panose="02020603050405020304" pitchFamily="18" charset="0"/>
              </a:rPr>
              <a:t>Constitution d’une chaîne de commande de vol</a:t>
            </a:r>
            <a:endParaRPr lang="fr-FR" dirty="0"/>
          </a:p>
        </p:txBody>
      </p:sp>
      <p:pic>
        <p:nvPicPr>
          <p:cNvPr id="10" name="Espace réservé du contenu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2808" y="1016571"/>
            <a:ext cx="9726382" cy="3019402"/>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4543973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309F8BC8-4D08-5DD0-883D-0506B653CE65}"/>
              </a:ext>
            </a:extLst>
          </p:cNvPr>
          <p:cNvSpPr txBox="1"/>
          <p:nvPr/>
        </p:nvSpPr>
        <p:spPr>
          <a:xfrm>
            <a:off x="352015" y="1696858"/>
            <a:ext cx="9009699" cy="378885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sz="1800" dirty="0">
                <a:effectLst/>
                <a:ea typeface="Times New Roman" panose="02020603050405020304" pitchFamily="18" charset="0"/>
              </a:rPr>
              <a:t>Ce dispositif placé sur la chaîne de direction assure les fonctions suivantes :</a:t>
            </a:r>
          </a:p>
          <a:p>
            <a:pPr marR="266700" algn="just">
              <a:lnSpc>
                <a:spcPct val="150000"/>
              </a:lnSpc>
            </a:pPr>
            <a:r>
              <a:rPr lang="fr-FR" sz="1800" b="1" spc="0" dirty="0" smtClean="0">
                <a:solidFill>
                  <a:srgbClr val="000000"/>
                </a:solidFill>
                <a:effectLst/>
                <a:ea typeface="Times New Roman" panose="02020603050405020304" pitchFamily="18" charset="0"/>
                <a:cs typeface="Times New Roman" panose="02020603050405020304" pitchFamily="18" charset="0"/>
              </a:rPr>
              <a:t>Amortissement </a:t>
            </a:r>
            <a:r>
              <a:rPr lang="fr-FR" sz="1800" b="1" spc="0" dirty="0">
                <a:solidFill>
                  <a:srgbClr val="000000"/>
                </a:solidFill>
                <a:effectLst/>
                <a:ea typeface="Times New Roman" panose="02020603050405020304" pitchFamily="18" charset="0"/>
                <a:cs typeface="Times New Roman" panose="02020603050405020304" pitchFamily="18" charset="0"/>
              </a:rPr>
              <a:t>des oscillations latérales autour de l’axe de lacet </a:t>
            </a:r>
            <a:endParaRPr lang="fr-FR" sz="1800" b="1" spc="0" dirty="0" smtClean="0">
              <a:solidFill>
                <a:srgbClr val="000000"/>
              </a:solidFill>
              <a:effectLst/>
              <a:ea typeface="Times New Roman" panose="02020603050405020304" pitchFamily="18" charset="0"/>
              <a:cs typeface="Times New Roman" panose="02020603050405020304" pitchFamily="18" charset="0"/>
            </a:endParaRPr>
          </a:p>
          <a:p>
            <a:pPr marR="266700" algn="just">
              <a:lnSpc>
                <a:spcPct val="150000"/>
              </a:lnSpc>
            </a:pPr>
            <a:r>
              <a:rPr lang="fr-FR" sz="1800" dirty="0" smtClean="0">
                <a:effectLst/>
                <a:ea typeface="Times New Roman" panose="02020603050405020304" pitchFamily="18" charset="0"/>
              </a:rPr>
              <a:t>dans </a:t>
            </a:r>
            <a:r>
              <a:rPr lang="fr-FR" sz="1800" dirty="0">
                <a:effectLst/>
                <a:ea typeface="Times New Roman" panose="02020603050405020304" pitchFamily="18" charset="0"/>
              </a:rPr>
              <a:t>le but de contrer les phénomènes de couplage lacet/roulis (roulis hollandais). </a:t>
            </a:r>
            <a:endParaRPr lang="fr-FR" sz="1800" dirty="0" smtClean="0">
              <a:effectLst/>
              <a:ea typeface="Times New Roman" panose="02020603050405020304" pitchFamily="18" charset="0"/>
            </a:endParaRPr>
          </a:p>
          <a:p>
            <a:pPr marR="266700" algn="just">
              <a:lnSpc>
                <a:spcPct val="150000"/>
              </a:lnSpc>
            </a:pPr>
            <a:r>
              <a:rPr lang="fr-FR" sz="1800" dirty="0" smtClean="0">
                <a:effectLst/>
                <a:ea typeface="Times New Roman" panose="02020603050405020304" pitchFamily="18" charset="0"/>
              </a:rPr>
              <a:t>Cette </a:t>
            </a:r>
            <a:r>
              <a:rPr lang="fr-FR" sz="1800" dirty="0">
                <a:effectLst/>
                <a:ea typeface="Times New Roman" panose="02020603050405020304" pitchFamily="18" charset="0"/>
              </a:rPr>
              <a:t>fonction est opérante dans tout le domaine de vol, elle est obtenue à partir du signal de vitesse angulaire élaboré par un gyromètre de lacet.</a:t>
            </a:r>
          </a:p>
          <a:p>
            <a:pPr marR="266700" algn="just">
              <a:lnSpc>
                <a:spcPct val="150000"/>
              </a:lnSpc>
            </a:pPr>
            <a:r>
              <a:rPr lang="fr-FR" sz="1800" b="1" spc="0" dirty="0" smtClean="0">
                <a:solidFill>
                  <a:srgbClr val="000000"/>
                </a:solidFill>
                <a:effectLst/>
                <a:ea typeface="Times New Roman" panose="02020603050405020304" pitchFamily="18" charset="0"/>
                <a:cs typeface="Times New Roman" panose="02020603050405020304" pitchFamily="18" charset="0"/>
              </a:rPr>
              <a:t>L’action </a:t>
            </a:r>
            <a:r>
              <a:rPr lang="fr-FR" sz="1800" b="1" spc="0" dirty="0">
                <a:solidFill>
                  <a:srgbClr val="000000"/>
                </a:solidFill>
                <a:effectLst/>
                <a:ea typeface="Times New Roman" panose="02020603050405020304" pitchFamily="18" charset="0"/>
                <a:cs typeface="Times New Roman" panose="02020603050405020304" pitchFamily="18" charset="0"/>
              </a:rPr>
              <a:t>du </a:t>
            </a:r>
            <a:r>
              <a:rPr lang="fr-FR" sz="1800" b="1" spc="0" dirty="0" err="1">
                <a:solidFill>
                  <a:srgbClr val="000000"/>
                </a:solidFill>
                <a:effectLst/>
                <a:ea typeface="Times New Roman" panose="02020603050405020304" pitchFamily="18" charset="0"/>
                <a:cs typeface="Times New Roman" panose="02020603050405020304" pitchFamily="18" charset="0"/>
              </a:rPr>
              <a:t>Yaw</a:t>
            </a:r>
            <a:r>
              <a:rPr lang="fr-FR" sz="1800" b="1" spc="0" dirty="0">
                <a:solidFill>
                  <a:srgbClr val="000000"/>
                </a:solidFill>
                <a:effectLst/>
                <a:ea typeface="Times New Roman" panose="02020603050405020304" pitchFamily="18" charset="0"/>
                <a:cs typeface="Times New Roman" panose="02020603050405020304" pitchFamily="18" charset="0"/>
              </a:rPr>
              <a:t> Damper </a:t>
            </a:r>
            <a:endParaRPr lang="fr-FR" sz="1800" b="1" spc="0" dirty="0" smtClean="0">
              <a:solidFill>
                <a:srgbClr val="000000"/>
              </a:solidFill>
              <a:effectLst/>
              <a:ea typeface="Times New Roman" panose="02020603050405020304" pitchFamily="18" charset="0"/>
              <a:cs typeface="Times New Roman" panose="02020603050405020304" pitchFamily="18" charset="0"/>
            </a:endParaRPr>
          </a:p>
          <a:p>
            <a:pPr marR="266700" algn="just">
              <a:lnSpc>
                <a:spcPct val="150000"/>
              </a:lnSpc>
            </a:pPr>
            <a:r>
              <a:rPr lang="fr-FR" sz="1800" dirty="0" smtClean="0">
                <a:effectLst/>
                <a:ea typeface="Times New Roman" panose="02020603050405020304" pitchFamily="18" charset="0"/>
              </a:rPr>
              <a:t>sur </a:t>
            </a:r>
            <a:r>
              <a:rPr lang="fr-FR" sz="1800" dirty="0">
                <a:effectLst/>
                <a:ea typeface="Times New Roman" panose="02020603050405020304" pitchFamily="18" charset="0"/>
              </a:rPr>
              <a:t>la gouverne n’est pas ressentie par le pilote car il n’y a pas de retour d’ordres de l’amortisseur de lacet vers les palonniers, seul l’indicateur de position gouverne, situé au poste de pilotage, indique le braquage de celle-ci.</a:t>
            </a:r>
          </a:p>
        </p:txBody>
      </p:sp>
      <p:sp>
        <p:nvSpPr>
          <p:cNvPr id="8" name="ZoneTexte 7">
            <a:extLst>
              <a:ext uri="{FF2B5EF4-FFF2-40B4-BE49-F238E27FC236}">
                <a16:creationId xmlns:a16="http://schemas.microsoft.com/office/drawing/2014/main" id="{7E9EF724-1763-D140-781E-AEDDEE9D3A59}"/>
              </a:ext>
            </a:extLst>
          </p:cNvPr>
          <p:cNvSpPr txBox="1"/>
          <p:nvPr/>
        </p:nvSpPr>
        <p:spPr>
          <a:xfrm>
            <a:off x="3161840" y="45522"/>
            <a:ext cx="547538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u="none" strike="noStrike" spc="0" dirty="0">
                <a:effectLst/>
                <a:ea typeface="Times New Roman" panose="02020603050405020304" pitchFamily="18" charset="0"/>
                <a:cs typeface="Times New Roman" panose="02020603050405020304" pitchFamily="18" charset="0"/>
              </a:rPr>
              <a:t>AMORTISSEUR DE LACET (YAW DAMPER)</a:t>
            </a:r>
            <a:endParaRPr lang="fr-FR" dirty="0"/>
          </a:p>
        </p:txBody>
      </p:sp>
      <p:sp>
        <p:nvSpPr>
          <p:cNvPr id="9" name="ZoneTexte 8">
            <a:extLst>
              <a:ext uri="{FF2B5EF4-FFF2-40B4-BE49-F238E27FC236}">
                <a16:creationId xmlns:a16="http://schemas.microsoft.com/office/drawing/2014/main" id="{4BCBE3D7-E99F-D700-D648-51E969003C31}"/>
              </a:ext>
            </a:extLst>
          </p:cNvPr>
          <p:cNvSpPr txBox="1"/>
          <p:nvPr/>
        </p:nvSpPr>
        <p:spPr>
          <a:xfrm>
            <a:off x="3741372" y="522679"/>
            <a:ext cx="431631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740410" algn="l"/>
              </a:tabLst>
            </a:pPr>
            <a:r>
              <a:rPr lang="fr-FR" sz="1800" b="1" u="none" strike="noStrike" spc="0" dirty="0">
                <a:effectLst/>
                <a:ea typeface="Times New Roman" panose="02020603050405020304" pitchFamily="18" charset="0"/>
                <a:cs typeface="Times New Roman" panose="02020603050405020304" pitchFamily="18" charset="0"/>
              </a:rPr>
              <a:t>Sur les avions à commandes </a:t>
            </a:r>
            <a:r>
              <a:rPr lang="fr-FR" sz="1800" b="1" u="none" strike="noStrike" spc="0" dirty="0" smtClean="0">
                <a:effectLst/>
                <a:ea typeface="Times New Roman" panose="02020603050405020304" pitchFamily="18" charset="0"/>
                <a:cs typeface="Times New Roman" panose="02020603050405020304" pitchFamily="18" charset="0"/>
              </a:rPr>
              <a:t>mécaniques</a:t>
            </a:r>
            <a:endParaRPr lang="fr-FR" sz="1800" b="1" u="none" strike="noStrike" spc="0" dirty="0">
              <a:effectLst/>
              <a:ea typeface="Times New Roman" panose="02020603050405020304" pitchFamily="18" charset="0"/>
              <a:cs typeface="Times New Roman" panose="02020603050405020304" pitchFamily="18" charset="0"/>
            </a:endParaRPr>
          </a:p>
        </p:txBody>
      </p:sp>
      <p:pic>
        <p:nvPicPr>
          <p:cNvPr id="1026" name="Picture 2" descr="DutchRoll AnimGIF 0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796776" y="1907783"/>
            <a:ext cx="1927663" cy="2751303"/>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5119688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309F8BC8-4D08-5DD0-883D-0506B653CE65}"/>
              </a:ext>
            </a:extLst>
          </p:cNvPr>
          <p:cNvSpPr txBox="1"/>
          <p:nvPr/>
        </p:nvSpPr>
        <p:spPr>
          <a:xfrm>
            <a:off x="185057" y="1065153"/>
            <a:ext cx="6901544" cy="480131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sz="1800" b="1" spc="0" dirty="0">
                <a:solidFill>
                  <a:srgbClr val="000000"/>
                </a:solidFill>
                <a:effectLst/>
                <a:ea typeface="Times New Roman" panose="02020603050405020304" pitchFamily="18" charset="0"/>
                <a:cs typeface="Times New Roman" panose="02020603050405020304" pitchFamily="18" charset="0"/>
              </a:rPr>
              <a:t>Le montage comporte </a:t>
            </a:r>
            <a:r>
              <a:rPr lang="fr-FR" sz="1800" dirty="0">
                <a:effectLst/>
                <a:ea typeface="Times New Roman" panose="02020603050405020304" pitchFamily="18" charset="0"/>
              </a:rPr>
              <a:t>deux circuits indépendants et identiques chacun composé de :</a:t>
            </a:r>
          </a:p>
          <a:p>
            <a:pPr marL="285750" marR="266700" indent="-285750" algn="just">
              <a:buFont typeface="Courier New" panose="02070309020205020404" pitchFamily="49" charset="0"/>
              <a:buChar char="o"/>
            </a:pPr>
            <a:r>
              <a:rPr lang="fr-FR" sz="1800" dirty="0">
                <a:effectLst/>
                <a:ea typeface="Times New Roman" panose="02020603050405020304" pitchFamily="18" charset="0"/>
              </a:rPr>
              <a:t>un servomoteur alimenté par un circuit hydraulique et commandé par un calculateur ; </a:t>
            </a:r>
            <a:endParaRPr lang="fr-FR" sz="1800" dirty="0" smtClean="0">
              <a:effectLst/>
              <a:ea typeface="Times New Roman" panose="02020603050405020304" pitchFamily="18" charset="0"/>
            </a:endParaRPr>
          </a:p>
          <a:p>
            <a:pPr marL="285750" marR="266700" indent="-285750" algn="just">
              <a:buFont typeface="Courier New" panose="02070309020205020404" pitchFamily="49" charset="0"/>
              <a:buChar char="o"/>
            </a:pPr>
            <a:r>
              <a:rPr lang="fr-FR" sz="1800" dirty="0" smtClean="0">
                <a:effectLst/>
                <a:ea typeface="Times New Roman" panose="02020603050405020304" pitchFamily="18" charset="0"/>
              </a:rPr>
              <a:t>un </a:t>
            </a:r>
            <a:r>
              <a:rPr lang="fr-FR" sz="1800" dirty="0">
                <a:effectLst/>
                <a:ea typeface="Times New Roman" panose="02020603050405020304" pitchFamily="18" charset="0"/>
              </a:rPr>
              <a:t>calculateur qui reçoit les informations d’une centrale inertielle </a:t>
            </a:r>
            <a:r>
              <a:rPr lang="fr-FR" sz="1800" dirty="0" smtClean="0">
                <a:effectLst/>
                <a:ea typeface="Times New Roman" panose="02020603050405020304" pitchFamily="18" charset="0"/>
              </a:rPr>
              <a:t>d’un </a:t>
            </a:r>
            <a:r>
              <a:rPr lang="fr-FR" sz="1800" dirty="0">
                <a:effectLst/>
                <a:ea typeface="Times New Roman" panose="02020603050405020304" pitchFamily="18" charset="0"/>
              </a:rPr>
              <a:t>gyromètre de lacet et d’un accéléromètre latéral ; </a:t>
            </a:r>
            <a:endParaRPr lang="fr-FR" sz="1800" dirty="0" smtClean="0">
              <a:effectLst/>
              <a:ea typeface="Times New Roman" panose="02020603050405020304" pitchFamily="18" charset="0"/>
            </a:endParaRPr>
          </a:p>
          <a:p>
            <a:pPr marL="285750" marR="266700" indent="-285750" algn="just">
              <a:buFont typeface="Courier New" panose="02070309020205020404" pitchFamily="49" charset="0"/>
              <a:buChar char="o"/>
            </a:pPr>
            <a:r>
              <a:rPr lang="fr-FR" sz="1800" dirty="0" smtClean="0">
                <a:effectLst/>
                <a:ea typeface="Times New Roman" panose="02020603050405020304" pitchFamily="18" charset="0"/>
              </a:rPr>
              <a:t>un </a:t>
            </a:r>
            <a:r>
              <a:rPr lang="fr-FR" sz="1800" dirty="0">
                <a:effectLst/>
                <a:ea typeface="Times New Roman" panose="02020603050405020304" pitchFamily="18" charset="0"/>
              </a:rPr>
              <a:t>circuit de commande et d’alarme au poste de pilotage</a:t>
            </a:r>
            <a:r>
              <a:rPr lang="fr-FR" sz="1800" dirty="0" smtClean="0">
                <a:effectLst/>
                <a:ea typeface="Times New Roman" panose="02020603050405020304" pitchFamily="18" charset="0"/>
              </a:rPr>
              <a:t>.</a:t>
            </a:r>
          </a:p>
          <a:p>
            <a:pPr marL="596900" marR="266700" indent="-838200" algn="just"/>
            <a:endParaRPr lang="fr-FR" sz="1800" dirty="0">
              <a:effectLst/>
              <a:ea typeface="Times New Roman" panose="02020603050405020304" pitchFamily="18" charset="0"/>
            </a:endParaRPr>
          </a:p>
          <a:p>
            <a:pPr marL="285750" indent="-285750" algn="just">
              <a:buFont typeface="Arial" panose="020B0604020202020204" pitchFamily="34" charset="0"/>
              <a:buChar char="•"/>
            </a:pPr>
            <a:r>
              <a:rPr lang="fr-FR" sz="1800" b="1" spc="0" dirty="0">
                <a:solidFill>
                  <a:srgbClr val="000000"/>
                </a:solidFill>
                <a:effectLst/>
                <a:ea typeface="DejaVu Sans" panose="020B0603030804020204" pitchFamily="34" charset="0"/>
                <a:cs typeface="Times New Roman" panose="02020603050405020304" pitchFamily="18" charset="0"/>
              </a:rPr>
              <a:t>Tout comme les sensations artificielles, </a:t>
            </a:r>
            <a:r>
              <a:rPr lang="fr-FR" sz="1800" dirty="0">
                <a:solidFill>
                  <a:srgbClr val="000000"/>
                </a:solidFill>
                <a:effectLst/>
                <a:ea typeface="DejaVu Sans" panose="020B0603030804020204" pitchFamily="34" charset="0"/>
              </a:rPr>
              <a:t>les servomoteurs </a:t>
            </a:r>
            <a:r>
              <a:rPr lang="fr-FR" sz="1800" dirty="0" err="1">
                <a:solidFill>
                  <a:srgbClr val="000000"/>
                </a:solidFill>
                <a:effectLst/>
                <a:ea typeface="DejaVu Sans" panose="020B0603030804020204" pitchFamily="34" charset="0"/>
              </a:rPr>
              <a:t>Yaw</a:t>
            </a:r>
            <a:r>
              <a:rPr lang="fr-FR" sz="1800" dirty="0">
                <a:solidFill>
                  <a:srgbClr val="000000"/>
                </a:solidFill>
                <a:effectLst/>
                <a:ea typeface="DejaVu Sans" panose="020B0603030804020204" pitchFamily="34" charset="0"/>
              </a:rPr>
              <a:t> Damper sont montés en parallèle sur les servocommandes de vol </a:t>
            </a:r>
            <a:r>
              <a:rPr lang="fr-FR" sz="1800" dirty="0" smtClean="0">
                <a:solidFill>
                  <a:srgbClr val="000000"/>
                </a:solidFill>
                <a:effectLst/>
                <a:ea typeface="DejaVu Sans" panose="020B0603030804020204" pitchFamily="34" charset="0"/>
              </a:rPr>
              <a:t>;</a:t>
            </a:r>
          </a:p>
          <a:p>
            <a:pPr algn="just"/>
            <a:r>
              <a:rPr lang="fr-FR" sz="1800" dirty="0" smtClean="0">
                <a:solidFill>
                  <a:srgbClr val="000000"/>
                </a:solidFill>
                <a:effectLst/>
                <a:ea typeface="DejaVu Sans" panose="020B0603030804020204" pitchFamily="34" charset="0"/>
              </a:rPr>
              <a:t> lorsque </a:t>
            </a:r>
            <a:r>
              <a:rPr lang="fr-FR" sz="1800" dirty="0">
                <a:solidFill>
                  <a:srgbClr val="000000"/>
                </a:solidFill>
                <a:effectLst/>
                <a:ea typeface="DejaVu Sans" panose="020B0603030804020204" pitchFamily="34" charset="0"/>
              </a:rPr>
              <a:t>les interrupteurs de commande sont sur « ON », les deux circuits sont engagés, mais un seul fonctionne l’autre est en synchronisation. </a:t>
            </a:r>
            <a:endParaRPr lang="fr-FR" sz="1800" dirty="0" smtClean="0">
              <a:solidFill>
                <a:srgbClr val="000000"/>
              </a:solidFill>
              <a:effectLst/>
              <a:ea typeface="DejaVu Sans" panose="020B0603030804020204" pitchFamily="34" charset="0"/>
            </a:endParaRPr>
          </a:p>
          <a:p>
            <a:pPr marL="285750" indent="-285750" algn="just">
              <a:buFont typeface="Arial" panose="020B0604020202020204" pitchFamily="34" charset="0"/>
              <a:buChar char="•"/>
            </a:pPr>
            <a:r>
              <a:rPr lang="fr-FR" sz="1800" dirty="0" smtClean="0">
                <a:solidFill>
                  <a:srgbClr val="000000"/>
                </a:solidFill>
                <a:effectLst/>
                <a:ea typeface="DejaVu Sans" panose="020B0603030804020204" pitchFamily="34" charset="0"/>
              </a:rPr>
              <a:t>En </a:t>
            </a:r>
            <a:r>
              <a:rPr lang="fr-FR" sz="1800" dirty="0">
                <a:solidFill>
                  <a:srgbClr val="000000"/>
                </a:solidFill>
                <a:effectLst/>
                <a:ea typeface="DejaVu Sans" panose="020B0603030804020204" pitchFamily="34" charset="0"/>
              </a:rPr>
              <a:t>cas de panne détectée, la chaîne de surveillance interne du calculateur, déclenche l’alarme au poste de pilotage et coupe l’alimentation électrique du circuit incriminé, l’autre circuit assure alors la continuité de toutes les fonctions</a:t>
            </a:r>
            <a:endParaRPr lang="fr-FR" dirty="0"/>
          </a:p>
        </p:txBody>
      </p:sp>
      <p:sp>
        <p:nvSpPr>
          <p:cNvPr id="8" name="ZoneTexte 7">
            <a:extLst>
              <a:ext uri="{FF2B5EF4-FFF2-40B4-BE49-F238E27FC236}">
                <a16:creationId xmlns:a16="http://schemas.microsoft.com/office/drawing/2014/main" id="{7E9EF724-1763-D140-781E-AEDDEE9D3A59}"/>
              </a:ext>
            </a:extLst>
          </p:cNvPr>
          <p:cNvSpPr txBox="1"/>
          <p:nvPr/>
        </p:nvSpPr>
        <p:spPr>
          <a:xfrm>
            <a:off x="3161840" y="45522"/>
            <a:ext cx="547538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u="none" strike="noStrike" spc="0" dirty="0">
                <a:effectLst/>
                <a:ea typeface="Times New Roman" panose="02020603050405020304" pitchFamily="18" charset="0"/>
                <a:cs typeface="Times New Roman" panose="02020603050405020304" pitchFamily="18" charset="0"/>
              </a:rPr>
              <a:t>AMORTISSEUR DE LACET (YAW DAMPER)</a:t>
            </a:r>
            <a:endParaRPr lang="fr-FR" dirty="0"/>
          </a:p>
        </p:txBody>
      </p:sp>
      <p:sp>
        <p:nvSpPr>
          <p:cNvPr id="9" name="ZoneTexte 8">
            <a:extLst>
              <a:ext uri="{FF2B5EF4-FFF2-40B4-BE49-F238E27FC236}">
                <a16:creationId xmlns:a16="http://schemas.microsoft.com/office/drawing/2014/main" id="{4BCBE3D7-E99F-D700-D648-51E969003C31}"/>
              </a:ext>
            </a:extLst>
          </p:cNvPr>
          <p:cNvSpPr txBox="1"/>
          <p:nvPr/>
        </p:nvSpPr>
        <p:spPr>
          <a:xfrm>
            <a:off x="2541683" y="464467"/>
            <a:ext cx="710863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740410" algn="l"/>
              </a:tabLst>
            </a:pPr>
            <a:r>
              <a:rPr lang="fr-FR" sz="1800" b="1" u="none" strike="noStrike" spc="0" dirty="0">
                <a:effectLst/>
                <a:ea typeface="Times New Roman" panose="02020603050405020304" pitchFamily="18" charset="0"/>
                <a:cs typeface="Times New Roman" panose="02020603050405020304" pitchFamily="18" charset="0"/>
              </a:rPr>
              <a:t>Sur les avions à commandes mécaniques (câbles, bielles, etc.)</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0204" y="1065153"/>
            <a:ext cx="4835422" cy="5619794"/>
          </a:xfrm>
          <a:prstGeom prst="rect">
            <a:avLst/>
          </a:prstGeom>
        </p:spPr>
      </p:pic>
    </p:spTree>
    <p:extLst>
      <p:ext uri="{BB962C8B-B14F-4D97-AF65-F5344CB8AC3E}">
        <p14:creationId xmlns:p14="http://schemas.microsoft.com/office/powerpoint/2010/main" val="337873986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9F3E0B5-94E3-3654-2330-C11FD0CAE32E}"/>
              </a:ext>
            </a:extLst>
          </p:cNvPr>
          <p:cNvSpPr txBox="1"/>
          <p:nvPr/>
        </p:nvSpPr>
        <p:spPr>
          <a:xfrm>
            <a:off x="4701448" y="519300"/>
            <a:ext cx="208494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ea typeface="DejaVu Sans" panose="020B0603030804020204" pitchFamily="34" charset="0"/>
              </a:rPr>
              <a:t>Particularités</a:t>
            </a:r>
            <a:endParaRPr lang="fr-FR" dirty="0"/>
          </a:p>
        </p:txBody>
      </p:sp>
      <p:sp>
        <p:nvSpPr>
          <p:cNvPr id="6" name="ZoneTexte 5">
            <a:extLst>
              <a:ext uri="{FF2B5EF4-FFF2-40B4-BE49-F238E27FC236}">
                <a16:creationId xmlns:a16="http://schemas.microsoft.com/office/drawing/2014/main" id="{84FE3A3F-6837-70CB-89D7-B7EECEED12B4}"/>
              </a:ext>
            </a:extLst>
          </p:cNvPr>
          <p:cNvSpPr txBox="1"/>
          <p:nvPr/>
        </p:nvSpPr>
        <p:spPr>
          <a:xfrm>
            <a:off x="194893" y="2760836"/>
            <a:ext cx="6591497"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ea typeface="DejaVu Sans" panose="020B0603030804020204" pitchFamily="34" charset="0"/>
              </a:rPr>
              <a:t>Comme beaucoup d’autres avions, le </a:t>
            </a:r>
            <a:r>
              <a:rPr lang="fr-FR" sz="1800" dirty="0" err="1">
                <a:solidFill>
                  <a:srgbClr val="000000"/>
                </a:solidFill>
                <a:effectLst/>
                <a:ea typeface="DejaVu Sans" panose="020B0603030804020204" pitchFamily="34" charset="0"/>
              </a:rPr>
              <a:t>Yaw</a:t>
            </a:r>
            <a:r>
              <a:rPr lang="fr-FR" sz="1800" dirty="0">
                <a:solidFill>
                  <a:srgbClr val="000000"/>
                </a:solidFill>
                <a:effectLst/>
                <a:ea typeface="DejaVu Sans" panose="020B0603030804020204" pitchFamily="34" charset="0"/>
              </a:rPr>
              <a:t> Damper du B737 n’assure pas les trois fonctions, </a:t>
            </a:r>
            <a:endParaRPr lang="fr-FR" sz="1800" dirty="0" smtClean="0">
              <a:solidFill>
                <a:srgbClr val="000000"/>
              </a:solidFill>
              <a:effectLst/>
              <a:ea typeface="DejaVu Sans" panose="020B0603030804020204" pitchFamily="34" charset="0"/>
            </a:endParaRPr>
          </a:p>
          <a:p>
            <a:r>
              <a:rPr lang="fr-FR" sz="1800" dirty="0" smtClean="0">
                <a:solidFill>
                  <a:srgbClr val="000000"/>
                </a:solidFill>
                <a:effectLst/>
                <a:ea typeface="DejaVu Sans" panose="020B0603030804020204" pitchFamily="34" charset="0"/>
              </a:rPr>
              <a:t>mais </a:t>
            </a:r>
            <a:r>
              <a:rPr lang="fr-FR" sz="1800" dirty="0">
                <a:solidFill>
                  <a:srgbClr val="000000"/>
                </a:solidFill>
                <a:effectLst/>
                <a:ea typeface="DejaVu Sans" panose="020B0603030804020204" pitchFamily="34" charset="0"/>
              </a:rPr>
              <a:t>seulement la fonction basique, amortissement des oscillations latérales autour de l’axe de lacet et, de plus, on ne trouve qu’un seul dispositif </a:t>
            </a:r>
            <a:r>
              <a:rPr lang="fr-FR" sz="1800" dirty="0" err="1">
                <a:solidFill>
                  <a:srgbClr val="000000"/>
                </a:solidFill>
                <a:effectLst/>
                <a:ea typeface="DejaVu Sans" panose="020B0603030804020204" pitchFamily="34" charset="0"/>
              </a:rPr>
              <a:t>Yaw</a:t>
            </a:r>
            <a:r>
              <a:rPr lang="fr-FR" sz="1800" dirty="0">
                <a:solidFill>
                  <a:srgbClr val="000000"/>
                </a:solidFill>
                <a:effectLst/>
                <a:ea typeface="DejaVu Sans" panose="020B0603030804020204" pitchFamily="34" charset="0"/>
              </a:rPr>
              <a:t> Damper</a:t>
            </a:r>
            <a:endParaRPr lang="fr-FR" dirty="0"/>
          </a:p>
        </p:txBody>
      </p:sp>
      <p:sp>
        <p:nvSpPr>
          <p:cNvPr id="8" name="ZoneTexte 7">
            <a:extLst>
              <a:ext uri="{FF2B5EF4-FFF2-40B4-BE49-F238E27FC236}">
                <a16:creationId xmlns:a16="http://schemas.microsoft.com/office/drawing/2014/main" id="{428FAF77-06EE-233B-FEC4-98B1C2D16468}"/>
              </a:ext>
            </a:extLst>
          </p:cNvPr>
          <p:cNvSpPr txBox="1"/>
          <p:nvPr/>
        </p:nvSpPr>
        <p:spPr>
          <a:xfrm>
            <a:off x="3161840" y="45522"/>
            <a:ext cx="547538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u="none" strike="noStrike" spc="0" dirty="0">
                <a:effectLst/>
                <a:ea typeface="Times New Roman" panose="02020603050405020304" pitchFamily="18" charset="0"/>
                <a:cs typeface="Times New Roman" panose="02020603050405020304" pitchFamily="18" charset="0"/>
              </a:rPr>
              <a:t>AMORTISSEUR DE LACET (YAW DAMPER)</a:t>
            </a:r>
            <a:endParaRPr lang="fr-FR" dirty="0"/>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5358" y="703966"/>
            <a:ext cx="4925112" cy="5820587"/>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0788735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F0955B7-EBB8-AA7C-4671-A451B7120115}"/>
              </a:ext>
            </a:extLst>
          </p:cNvPr>
          <p:cNvSpPr txBox="1"/>
          <p:nvPr/>
        </p:nvSpPr>
        <p:spPr>
          <a:xfrm>
            <a:off x="625208" y="635802"/>
            <a:ext cx="492729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latin typeface="DejaVu Sans" panose="020B0603030804020204" pitchFamily="34" charset="0"/>
                <a:ea typeface="DejaVu Sans" panose="020B0603030804020204" pitchFamily="34" charset="0"/>
              </a:rPr>
              <a:t>Sur les avions à commandes électriques</a:t>
            </a:r>
            <a:endParaRPr lang="fr-FR" dirty="0"/>
          </a:p>
        </p:txBody>
      </p:sp>
      <p:sp>
        <p:nvSpPr>
          <p:cNvPr id="7" name="ZoneTexte 6">
            <a:extLst>
              <a:ext uri="{FF2B5EF4-FFF2-40B4-BE49-F238E27FC236}">
                <a16:creationId xmlns:a16="http://schemas.microsoft.com/office/drawing/2014/main" id="{8F1A029E-562C-3D79-BCFE-1935936114B4}"/>
              </a:ext>
            </a:extLst>
          </p:cNvPr>
          <p:cNvSpPr txBox="1"/>
          <p:nvPr/>
        </p:nvSpPr>
        <p:spPr>
          <a:xfrm>
            <a:off x="625208" y="2268265"/>
            <a:ext cx="4651872"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r>
              <a:rPr lang="fr-FR" sz="1800" dirty="0">
                <a:effectLst/>
                <a:ea typeface="Times New Roman" panose="02020603050405020304" pitchFamily="18" charset="0"/>
              </a:rPr>
              <a:t>Comme le </a:t>
            </a:r>
            <a:r>
              <a:rPr lang="fr-FR" sz="1800" dirty="0" err="1">
                <a:effectLst/>
                <a:ea typeface="Times New Roman" panose="02020603050405020304" pitchFamily="18" charset="0"/>
              </a:rPr>
              <a:t>Rudder</a:t>
            </a:r>
            <a:r>
              <a:rPr lang="fr-FR" sz="1800" dirty="0">
                <a:effectLst/>
                <a:ea typeface="Times New Roman" panose="02020603050405020304" pitchFamily="18" charset="0"/>
              </a:rPr>
              <a:t> </a:t>
            </a:r>
            <a:r>
              <a:rPr lang="fr-FR" sz="1800" dirty="0" err="1">
                <a:effectLst/>
                <a:ea typeface="Times New Roman" panose="02020603050405020304" pitchFamily="18" charset="0"/>
              </a:rPr>
              <a:t>Travel</a:t>
            </a:r>
            <a:r>
              <a:rPr lang="fr-FR" sz="1800" dirty="0">
                <a:effectLst/>
                <a:ea typeface="Times New Roman" panose="02020603050405020304" pitchFamily="18" charset="0"/>
              </a:rPr>
              <a:t>, en ce qui concerne le </a:t>
            </a:r>
            <a:r>
              <a:rPr lang="fr-FR" sz="1800" dirty="0" err="1">
                <a:effectLst/>
                <a:ea typeface="Times New Roman" panose="02020603050405020304" pitchFamily="18" charset="0"/>
              </a:rPr>
              <a:t>Yaw</a:t>
            </a:r>
            <a:r>
              <a:rPr lang="fr-FR" sz="1800" dirty="0">
                <a:effectLst/>
                <a:ea typeface="Times New Roman" panose="02020603050405020304" pitchFamily="18" charset="0"/>
              </a:rPr>
              <a:t> Damper, sur les avions de nouvelle génération équipés de SCEH, les signaux des calculateurs ne s’appliquent pas sur des servomoteurs mais directement sur la servocommande </a:t>
            </a:r>
            <a:r>
              <a:rPr lang="fr-FR" sz="1800" dirty="0" err="1">
                <a:effectLst/>
                <a:ea typeface="Times New Roman" panose="02020603050405020304" pitchFamily="18" charset="0"/>
              </a:rPr>
              <a:t>électro-hydraulique</a:t>
            </a:r>
            <a:r>
              <a:rPr lang="fr-FR" sz="1800" dirty="0">
                <a:effectLst/>
                <a:ea typeface="Times New Roman" panose="02020603050405020304" pitchFamily="18" charset="0"/>
              </a:rPr>
              <a:t>.</a:t>
            </a:r>
          </a:p>
        </p:txBody>
      </p:sp>
      <p:sp>
        <p:nvSpPr>
          <p:cNvPr id="8" name="ZoneTexte 7">
            <a:extLst>
              <a:ext uri="{FF2B5EF4-FFF2-40B4-BE49-F238E27FC236}">
                <a16:creationId xmlns:a16="http://schemas.microsoft.com/office/drawing/2014/main" id="{CBE48240-2C4E-E6F5-74D7-51EF4CEC5561}"/>
              </a:ext>
            </a:extLst>
          </p:cNvPr>
          <p:cNvSpPr txBox="1"/>
          <p:nvPr/>
        </p:nvSpPr>
        <p:spPr>
          <a:xfrm>
            <a:off x="3161840" y="45522"/>
            <a:ext cx="547538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u="none" strike="noStrike" spc="0" dirty="0">
                <a:effectLst/>
                <a:ea typeface="Times New Roman" panose="02020603050405020304" pitchFamily="18" charset="0"/>
                <a:cs typeface="Times New Roman" panose="02020603050405020304" pitchFamily="18" charset="0"/>
              </a:rPr>
              <a:t>AMORTISSEUR DE LACET (YAW DAMPER)</a:t>
            </a:r>
            <a:endParaRPr lang="fr-FR" dirty="0"/>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9359" y="1005134"/>
            <a:ext cx="6382641" cy="4372585"/>
          </a:xfrm>
          <a:prstGeom prst="rect">
            <a:avLst/>
          </a:prstGeom>
        </p:spPr>
      </p:pic>
    </p:spTree>
    <p:extLst>
      <p:ext uri="{BB962C8B-B14F-4D97-AF65-F5344CB8AC3E}">
        <p14:creationId xmlns:p14="http://schemas.microsoft.com/office/powerpoint/2010/main" val="10404427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E40460D-AC32-0FA0-EB8F-F6AF00523EC6}"/>
              </a:ext>
            </a:extLst>
          </p:cNvPr>
          <p:cNvSpPr txBox="1"/>
          <p:nvPr/>
        </p:nvSpPr>
        <p:spPr>
          <a:xfrm>
            <a:off x="3047082" y="27699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buClr>
                <a:srgbClr val="000000"/>
              </a:buClr>
              <a:buSzPts val="1400"/>
              <a:tabLst>
                <a:tab pos="507365" algn="l"/>
              </a:tabLst>
            </a:pPr>
            <a:r>
              <a:rPr lang="fr-FR" sz="1800" b="1" u="none" strike="noStrike" spc="0" dirty="0">
                <a:effectLst/>
                <a:ea typeface="Times New Roman" panose="02020603050405020304" pitchFamily="18" charset="0"/>
                <a:cs typeface="Times New Roman" panose="02020603050405020304" pitchFamily="18" charset="0"/>
              </a:rPr>
              <a:t>PRINCIPAUX SYSTEMES UTILISES</a:t>
            </a:r>
          </a:p>
        </p:txBody>
      </p:sp>
      <p:sp>
        <p:nvSpPr>
          <p:cNvPr id="7" name="ZoneTexte 6">
            <a:extLst>
              <a:ext uri="{FF2B5EF4-FFF2-40B4-BE49-F238E27FC236}">
                <a16:creationId xmlns:a16="http://schemas.microsoft.com/office/drawing/2014/main" id="{B6F602F3-7C96-135E-8D48-1E88C74ECCB7}"/>
              </a:ext>
            </a:extLst>
          </p:cNvPr>
          <p:cNvSpPr txBox="1"/>
          <p:nvPr/>
        </p:nvSpPr>
        <p:spPr>
          <a:xfrm>
            <a:off x="823249" y="1825186"/>
            <a:ext cx="9939968" cy="205761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lnSpc>
                <a:spcPct val="250000"/>
              </a:lnSpc>
              <a:spcBef>
                <a:spcPts val="300"/>
              </a:spcBef>
              <a:spcAft>
                <a:spcPts val="1660"/>
              </a:spcAft>
            </a:pPr>
            <a:r>
              <a:rPr lang="fr-FR" sz="1800" dirty="0">
                <a:effectLst/>
                <a:ea typeface="Times New Roman" panose="02020603050405020304" pitchFamily="18" charset="0"/>
              </a:rPr>
              <a:t>Suivant les types d’avions, la réalisation des chaînes de commandes de vol primaires est souvent différente. </a:t>
            </a:r>
            <a:r>
              <a:rPr lang="fr-FR" sz="1800" dirty="0" smtClean="0">
                <a:effectLst/>
                <a:ea typeface="Times New Roman" panose="02020603050405020304" pitchFamily="18" charset="0"/>
              </a:rPr>
              <a:t>Cette </a:t>
            </a:r>
            <a:r>
              <a:rPr lang="fr-FR" sz="1800" dirty="0">
                <a:effectLst/>
                <a:ea typeface="Times New Roman" panose="02020603050405020304" pitchFamily="18" charset="0"/>
              </a:rPr>
              <a:t>différence réside essentiellement dans l’acheminement de l’ordre depuis le poste de pilotage jusqu'à la gouverne ou son transformateur d’énergie (servocommande hydraulique). </a:t>
            </a:r>
            <a:endParaRPr lang="fr-FR" sz="1800" dirty="0" smtClean="0">
              <a:effectLst/>
              <a:ea typeface="Times New Roman" panose="02020603050405020304" pitchFamily="18" charset="0"/>
            </a:endParaRPr>
          </a:p>
        </p:txBody>
      </p:sp>
    </p:spTree>
    <p:extLst>
      <p:ext uri="{BB962C8B-B14F-4D97-AF65-F5344CB8AC3E}">
        <p14:creationId xmlns:p14="http://schemas.microsoft.com/office/powerpoint/2010/main" val="16334135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E40460D-AC32-0FA0-EB8F-F6AF00523EC6}"/>
              </a:ext>
            </a:extLst>
          </p:cNvPr>
          <p:cNvSpPr txBox="1"/>
          <p:nvPr/>
        </p:nvSpPr>
        <p:spPr>
          <a:xfrm>
            <a:off x="3047082" y="27699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buClr>
                <a:srgbClr val="000000"/>
              </a:buClr>
              <a:buSzPts val="1400"/>
              <a:tabLst>
                <a:tab pos="507365" algn="l"/>
              </a:tabLst>
            </a:pPr>
            <a:r>
              <a:rPr lang="fr-FR" sz="1800" b="1" u="none" strike="noStrike" spc="0" dirty="0">
                <a:effectLst/>
                <a:ea typeface="Times New Roman" panose="02020603050405020304" pitchFamily="18" charset="0"/>
                <a:cs typeface="Times New Roman" panose="02020603050405020304" pitchFamily="18" charset="0"/>
              </a:rPr>
              <a:t>PRINCIPAUX SYSTEMES UTILISES</a:t>
            </a:r>
          </a:p>
        </p:txBody>
      </p:sp>
      <p:sp>
        <p:nvSpPr>
          <p:cNvPr id="8" name="ZoneTexte 7">
            <a:extLst>
              <a:ext uri="{FF2B5EF4-FFF2-40B4-BE49-F238E27FC236}">
                <a16:creationId xmlns:a16="http://schemas.microsoft.com/office/drawing/2014/main" id="{56DE6ED8-5F07-9EB0-ECE4-50A6DAD33431}"/>
              </a:ext>
            </a:extLst>
          </p:cNvPr>
          <p:cNvSpPr txBox="1"/>
          <p:nvPr/>
        </p:nvSpPr>
        <p:spPr>
          <a:xfrm>
            <a:off x="346113" y="1153773"/>
            <a:ext cx="11394196"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r>
              <a:rPr lang="fr-FR" sz="1800" dirty="0">
                <a:effectLst/>
                <a:ea typeface="Times New Roman" panose="02020603050405020304" pitchFamily="18" charset="0"/>
              </a:rPr>
              <a:t>La liaison entre la commande pilote (émetteur) et la gouverne (récepteur) est assurée par </a:t>
            </a:r>
            <a:endParaRPr lang="fr-FR" sz="1800" dirty="0" smtClean="0">
              <a:effectLst/>
              <a:ea typeface="Times New Roman" panose="02020603050405020304" pitchFamily="18" charset="0"/>
            </a:endParaRPr>
          </a:p>
          <a:p>
            <a:pPr indent="-838200" algn="just"/>
            <a:r>
              <a:rPr lang="fr-FR" sz="1800" dirty="0" smtClean="0">
                <a:effectLst/>
                <a:ea typeface="Times New Roman" panose="02020603050405020304" pitchFamily="18" charset="0"/>
              </a:rPr>
              <a:t>des </a:t>
            </a:r>
            <a:r>
              <a:rPr lang="fr-FR" sz="1800" dirty="0">
                <a:effectLst/>
                <a:ea typeface="Times New Roman" panose="02020603050405020304" pitchFamily="18" charset="0"/>
              </a:rPr>
              <a:t>câbles, des biellettes, des guignols, etc</a:t>
            </a:r>
            <a:r>
              <a:rPr lang="fr-FR" sz="1800" dirty="0" smtClean="0">
                <a:effectLst/>
                <a:ea typeface="Times New Roman" panose="02020603050405020304" pitchFamily="18" charset="0"/>
              </a:rPr>
              <a:t>...</a:t>
            </a:r>
          </a:p>
          <a:p>
            <a:pPr indent="-838200" algn="just"/>
            <a:r>
              <a:rPr lang="fr-FR" dirty="0">
                <a:ea typeface="Times New Roman" panose="02020603050405020304" pitchFamily="18" charset="0"/>
              </a:rPr>
              <a:t>Les câbles sont en acier inoxydable, les guignols et les biellettes en alliage d’aluminium. </a:t>
            </a:r>
          </a:p>
          <a:p>
            <a:pPr indent="-838200" algn="just"/>
            <a:r>
              <a:rPr lang="fr-FR" dirty="0">
                <a:ea typeface="Times New Roman" panose="02020603050405020304" pitchFamily="18" charset="0"/>
              </a:rPr>
              <a:t>Ces montages sont utilisés sur petits porteurs (exemples : F27, ATR42 etc...) et avions </a:t>
            </a:r>
            <a:r>
              <a:rPr lang="fr-FR" dirty="0" smtClean="0">
                <a:ea typeface="Times New Roman" panose="02020603050405020304" pitchFamily="18" charset="0"/>
              </a:rPr>
              <a:t>légers</a:t>
            </a:r>
            <a:endParaRPr lang="fr-FR" sz="1800" dirty="0">
              <a:effectLst/>
              <a:ea typeface="Times New Roman" panose="02020603050405020304" pitchFamily="18" charset="0"/>
            </a:endParaRPr>
          </a:p>
        </p:txBody>
      </p:sp>
      <p:sp>
        <p:nvSpPr>
          <p:cNvPr id="10" name="ZoneTexte 9">
            <a:extLst>
              <a:ext uri="{FF2B5EF4-FFF2-40B4-BE49-F238E27FC236}">
                <a16:creationId xmlns:a16="http://schemas.microsoft.com/office/drawing/2014/main" id="{7527B8A3-EB6F-3FBC-7D83-E611829E5269}"/>
              </a:ext>
            </a:extLst>
          </p:cNvPr>
          <p:cNvSpPr txBox="1"/>
          <p:nvPr/>
        </p:nvSpPr>
        <p:spPr>
          <a:xfrm>
            <a:off x="3875183" y="689245"/>
            <a:ext cx="402391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92100" algn="just"/>
            <a:r>
              <a:rPr lang="fr-FR" sz="1800" b="1" dirty="0">
                <a:effectLst/>
                <a:ea typeface="Times New Roman" panose="02020603050405020304" pitchFamily="18" charset="0"/>
              </a:rPr>
              <a:t>Transmission mécanique directe</a:t>
            </a: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414" y="2449298"/>
            <a:ext cx="9621593" cy="3991532"/>
          </a:xfrm>
          <a:prstGeom prst="rect">
            <a:avLst/>
          </a:prstGeom>
        </p:spPr>
      </p:pic>
    </p:spTree>
    <p:extLst>
      <p:ext uri="{BB962C8B-B14F-4D97-AF65-F5344CB8AC3E}">
        <p14:creationId xmlns:p14="http://schemas.microsoft.com/office/powerpoint/2010/main" val="34132070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B46B4FAD-D852-E45B-A5DA-84198B11BBDA}"/>
              </a:ext>
            </a:extLst>
          </p:cNvPr>
          <p:cNvSpPr txBox="1"/>
          <p:nvPr/>
        </p:nvSpPr>
        <p:spPr>
          <a:xfrm>
            <a:off x="911645" y="1146872"/>
            <a:ext cx="10171323"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r>
              <a:rPr lang="fr-FR" sz="1800" dirty="0">
                <a:effectLst/>
                <a:ea typeface="Times New Roman" panose="02020603050405020304" pitchFamily="18" charset="0"/>
              </a:rPr>
              <a:t>La liaison entre la commande pilote (émetteur) et la servocommande hydraulique (récepteur) est assurée par des câbles, des biellettes, des guignols, etc...</a:t>
            </a:r>
          </a:p>
          <a:p>
            <a:pPr indent="-838200" algn="just"/>
            <a:r>
              <a:rPr lang="fr-FR" sz="1800" dirty="0">
                <a:effectLst/>
                <a:ea typeface="Times New Roman" panose="02020603050405020304" pitchFamily="18" charset="0"/>
              </a:rPr>
              <a:t>On trouve trois types de montages, la différence étant dans le choix de la servocommande.</a:t>
            </a:r>
          </a:p>
        </p:txBody>
      </p:sp>
      <p:sp>
        <p:nvSpPr>
          <p:cNvPr id="5" name="ZoneTexte 4">
            <a:extLst>
              <a:ext uri="{FF2B5EF4-FFF2-40B4-BE49-F238E27FC236}">
                <a16:creationId xmlns:a16="http://schemas.microsoft.com/office/drawing/2014/main" id="{AAD14DD6-7719-6571-0095-051E84170B7A}"/>
              </a:ext>
            </a:extLst>
          </p:cNvPr>
          <p:cNvSpPr txBox="1"/>
          <p:nvPr/>
        </p:nvSpPr>
        <p:spPr>
          <a:xfrm>
            <a:off x="3047082" y="27699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buClr>
                <a:srgbClr val="000000"/>
              </a:buClr>
              <a:buSzPts val="1400"/>
              <a:tabLst>
                <a:tab pos="507365" algn="l"/>
              </a:tabLst>
            </a:pPr>
            <a:r>
              <a:rPr lang="fr-FR" sz="1800" b="1" u="none" strike="noStrike" spc="0" dirty="0">
                <a:effectLst/>
                <a:ea typeface="Times New Roman" panose="02020603050405020304" pitchFamily="18" charset="0"/>
                <a:cs typeface="Times New Roman" panose="02020603050405020304" pitchFamily="18" charset="0"/>
              </a:rPr>
              <a:t>PRINCIPAUX SYSTEMES UTILISES</a:t>
            </a:r>
          </a:p>
        </p:txBody>
      </p:sp>
      <p:sp>
        <p:nvSpPr>
          <p:cNvPr id="6" name="ZoneTexte 5">
            <a:extLst>
              <a:ext uri="{FF2B5EF4-FFF2-40B4-BE49-F238E27FC236}">
                <a16:creationId xmlns:a16="http://schemas.microsoft.com/office/drawing/2014/main" id="{28823471-C025-3226-DB6E-F4E0081C3872}"/>
              </a:ext>
            </a:extLst>
          </p:cNvPr>
          <p:cNvSpPr txBox="1"/>
          <p:nvPr/>
        </p:nvSpPr>
        <p:spPr>
          <a:xfrm>
            <a:off x="3437263" y="711931"/>
            <a:ext cx="473725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92100" algn="just"/>
            <a:r>
              <a:rPr lang="fr-FR" sz="1800" b="1" dirty="0">
                <a:effectLst/>
                <a:ea typeface="Times New Roman" panose="02020603050405020304" pitchFamily="18" charset="0"/>
              </a:rPr>
              <a:t>Transmission mécanique</a:t>
            </a: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 / hydraulique</a:t>
            </a:r>
            <a:endParaRPr lang="fr-FR" sz="1800" b="1" dirty="0">
              <a:effectLst/>
              <a:ea typeface="Times New Roman" panose="02020603050405020304" pitchFamily="18" charset="0"/>
            </a:endParaRPr>
          </a:p>
        </p:txBody>
      </p:sp>
      <p:pic>
        <p:nvPicPr>
          <p:cNvPr id="3"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5230" y="2282825"/>
            <a:ext cx="7735711" cy="4351338"/>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89272045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5B709B6D-296E-1890-A90B-B0827BAF6BEB}"/>
              </a:ext>
            </a:extLst>
          </p:cNvPr>
          <p:cNvSpPr txBox="1"/>
          <p:nvPr/>
        </p:nvSpPr>
        <p:spPr>
          <a:xfrm>
            <a:off x="264406" y="4958887"/>
            <a:ext cx="11721946"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r>
              <a:rPr lang="fr-FR" sz="1800" b="1" spc="0" dirty="0">
                <a:solidFill>
                  <a:srgbClr val="000000"/>
                </a:solidFill>
                <a:effectLst/>
                <a:ea typeface="Times New Roman" panose="02020603050405020304" pitchFamily="18" charset="0"/>
                <a:cs typeface="Times New Roman" panose="02020603050405020304" pitchFamily="18" charset="0"/>
              </a:rPr>
              <a:t>En utilisation normale, </a:t>
            </a:r>
            <a:r>
              <a:rPr lang="fr-FR" sz="1800" dirty="0">
                <a:effectLst/>
                <a:ea typeface="Times New Roman" panose="02020603050405020304" pitchFamily="18" charset="0"/>
              </a:rPr>
              <a:t>hydraulique 1 et 2 en pression, la commande pilote ne s’applique qu’au tiroir distributeur de la servocommande irréversible. La commande mécanique est figée en aval du dispositif de blocage, le servo-tab (B727) ou le tab automatique (B737) se déplace avec la gouverne.</a:t>
            </a:r>
          </a:p>
          <a:p>
            <a:pPr indent="-838200" algn="just"/>
            <a:r>
              <a:rPr lang="fr-FR" sz="1800" b="1" spc="0" dirty="0">
                <a:solidFill>
                  <a:srgbClr val="000000"/>
                </a:solidFill>
                <a:effectLst/>
                <a:ea typeface="Times New Roman" panose="02020603050405020304" pitchFamily="18" charset="0"/>
                <a:cs typeface="Times New Roman" panose="02020603050405020304" pitchFamily="18" charset="0"/>
              </a:rPr>
              <a:t>En secours, </a:t>
            </a:r>
            <a:r>
              <a:rPr lang="fr-FR" sz="1800" dirty="0">
                <a:effectLst/>
                <a:ea typeface="Times New Roman" panose="02020603050405020304" pitchFamily="18" charset="0"/>
              </a:rPr>
              <a:t>la perte des deux circuits hydrauliques provoque le déblocage de la commande mécanique qui agira, sur le servo-tab pour déplacer la gouverne (B727) ou directement sur la gouverne aidée dans son déplacement par un tab automatique et un panneau de compensation (B737).</a:t>
            </a:r>
          </a:p>
        </p:txBody>
      </p:sp>
      <p:sp>
        <p:nvSpPr>
          <p:cNvPr id="6" name="ZoneTexte 5">
            <a:extLst>
              <a:ext uri="{FF2B5EF4-FFF2-40B4-BE49-F238E27FC236}">
                <a16:creationId xmlns:a16="http://schemas.microsoft.com/office/drawing/2014/main" id="{6C3C0D2C-6B61-67C4-3F81-4971F0FCEDD8}"/>
              </a:ext>
            </a:extLst>
          </p:cNvPr>
          <p:cNvSpPr txBox="1"/>
          <p:nvPr/>
        </p:nvSpPr>
        <p:spPr>
          <a:xfrm>
            <a:off x="3047082" y="27699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buClr>
                <a:srgbClr val="000000"/>
              </a:buClr>
              <a:buSzPts val="1400"/>
              <a:tabLst>
                <a:tab pos="507365" algn="l"/>
              </a:tabLst>
            </a:pPr>
            <a:r>
              <a:rPr lang="fr-FR" sz="1800" b="1" u="none" strike="noStrike" spc="0" dirty="0">
                <a:effectLst/>
                <a:ea typeface="Times New Roman" panose="02020603050405020304" pitchFamily="18" charset="0"/>
                <a:cs typeface="Times New Roman" panose="02020603050405020304" pitchFamily="18" charset="0"/>
              </a:rPr>
              <a:t>PRINCIPAUX SYSTEMES UTILISES</a:t>
            </a:r>
          </a:p>
        </p:txBody>
      </p:sp>
      <p:sp>
        <p:nvSpPr>
          <p:cNvPr id="8" name="ZoneTexte 7">
            <a:extLst>
              <a:ext uri="{FF2B5EF4-FFF2-40B4-BE49-F238E27FC236}">
                <a16:creationId xmlns:a16="http://schemas.microsoft.com/office/drawing/2014/main" id="{2C0ADDC6-49D3-0C7A-3650-37FC87ADA286}"/>
              </a:ext>
            </a:extLst>
          </p:cNvPr>
          <p:cNvSpPr txBox="1"/>
          <p:nvPr/>
        </p:nvSpPr>
        <p:spPr>
          <a:xfrm>
            <a:off x="3437263" y="711931"/>
            <a:ext cx="473725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92100" algn="just"/>
            <a:r>
              <a:rPr lang="fr-FR" sz="1800" b="1" dirty="0">
                <a:effectLst/>
                <a:ea typeface="Times New Roman" panose="02020603050405020304" pitchFamily="18" charset="0"/>
              </a:rPr>
              <a:t>Transmission mécanique</a:t>
            </a: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 / hydraulique</a:t>
            </a:r>
            <a:endParaRPr lang="fr-FR" sz="1800" b="1" dirty="0">
              <a:effectLst/>
              <a:ea typeface="Times New Roman" panose="02020603050405020304" pitchFamily="18" charset="0"/>
            </a:endParaRPr>
          </a:p>
        </p:txBody>
      </p:sp>
      <p:pic>
        <p:nvPicPr>
          <p:cNvPr id="3"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8805" y="1252941"/>
            <a:ext cx="7449590" cy="3534268"/>
          </a:xfrm>
        </p:spPr>
      </p:pic>
    </p:spTree>
    <p:extLst>
      <p:ext uri="{BB962C8B-B14F-4D97-AF65-F5344CB8AC3E}">
        <p14:creationId xmlns:p14="http://schemas.microsoft.com/office/powerpoint/2010/main" val="13178950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E1136981-D0D1-4CD1-5C3A-BFEED33809F9}"/>
              </a:ext>
            </a:extLst>
          </p:cNvPr>
          <p:cNvSpPr txBox="1"/>
          <p:nvPr/>
        </p:nvSpPr>
        <p:spPr>
          <a:xfrm>
            <a:off x="470971" y="5567037"/>
            <a:ext cx="10964537"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r>
              <a:rPr lang="fr-FR" sz="1800" b="1" spc="0" dirty="0">
                <a:solidFill>
                  <a:srgbClr val="000000"/>
                </a:solidFill>
                <a:effectLst/>
                <a:ea typeface="Times New Roman" panose="02020603050405020304" pitchFamily="18" charset="0"/>
                <a:cs typeface="Times New Roman" panose="02020603050405020304" pitchFamily="18" charset="0"/>
              </a:rPr>
              <a:t>Trois servocommandes montées en parallèle </a:t>
            </a:r>
            <a:r>
              <a:rPr lang="fr-FR" sz="1800" dirty="0">
                <a:effectLst/>
                <a:ea typeface="Times New Roman" panose="02020603050405020304" pitchFamily="18" charset="0"/>
              </a:rPr>
              <a:t>fonctionnent simultanément, </a:t>
            </a:r>
          </a:p>
          <a:p>
            <a:pPr indent="-838200" algn="just"/>
            <a:r>
              <a:rPr lang="fr-FR" sz="1800" dirty="0">
                <a:effectLst/>
                <a:ea typeface="Times New Roman" panose="02020603050405020304" pitchFamily="18" charset="0"/>
              </a:rPr>
              <a:t>une seule peut assurer (secours) le braquage de la gouverne.</a:t>
            </a:r>
          </a:p>
          <a:p>
            <a:r>
              <a:rPr lang="fr-FR" sz="1800" dirty="0">
                <a:solidFill>
                  <a:srgbClr val="000000"/>
                </a:solidFill>
                <a:effectLst/>
                <a:ea typeface="DejaVu Sans" panose="020B0603030804020204" pitchFamily="34" charset="0"/>
              </a:rPr>
              <a:t>Ce montage est utilisé sur A300/310</a:t>
            </a:r>
            <a:endParaRPr lang="fr-FR" dirty="0"/>
          </a:p>
        </p:txBody>
      </p:sp>
      <p:sp>
        <p:nvSpPr>
          <p:cNvPr id="6" name="ZoneTexte 5">
            <a:extLst>
              <a:ext uri="{FF2B5EF4-FFF2-40B4-BE49-F238E27FC236}">
                <a16:creationId xmlns:a16="http://schemas.microsoft.com/office/drawing/2014/main" id="{AD3A62A4-1768-1DA2-FF52-9CCD7043C171}"/>
              </a:ext>
            </a:extLst>
          </p:cNvPr>
          <p:cNvSpPr txBox="1"/>
          <p:nvPr/>
        </p:nvSpPr>
        <p:spPr>
          <a:xfrm>
            <a:off x="1251333" y="18296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buClr>
                <a:srgbClr val="000000"/>
              </a:buClr>
              <a:buSzPts val="1400"/>
              <a:tabLst>
                <a:tab pos="507365" algn="l"/>
              </a:tabLst>
            </a:pPr>
            <a:r>
              <a:rPr lang="fr-FR" sz="1800" b="1" u="none" strike="noStrike" spc="0" dirty="0">
                <a:effectLst/>
                <a:ea typeface="Times New Roman" panose="02020603050405020304" pitchFamily="18" charset="0"/>
                <a:cs typeface="Times New Roman" panose="02020603050405020304" pitchFamily="18" charset="0"/>
              </a:rPr>
              <a:t>PRINCIPAUX SYSTEMES UTILISES</a:t>
            </a:r>
          </a:p>
        </p:txBody>
      </p:sp>
      <p:sp>
        <p:nvSpPr>
          <p:cNvPr id="8" name="ZoneTexte 7">
            <a:extLst>
              <a:ext uri="{FF2B5EF4-FFF2-40B4-BE49-F238E27FC236}">
                <a16:creationId xmlns:a16="http://schemas.microsoft.com/office/drawing/2014/main" id="{6F1C9BC7-CD71-8416-42F3-08CB17E7310D}"/>
              </a:ext>
            </a:extLst>
          </p:cNvPr>
          <p:cNvSpPr txBox="1"/>
          <p:nvPr/>
        </p:nvSpPr>
        <p:spPr>
          <a:xfrm>
            <a:off x="7454747" y="195594"/>
            <a:ext cx="473725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92100" algn="just"/>
            <a:r>
              <a:rPr lang="fr-FR" sz="1800" b="1" dirty="0">
                <a:effectLst/>
                <a:ea typeface="Times New Roman" panose="02020603050405020304" pitchFamily="18" charset="0"/>
              </a:rPr>
              <a:t>Transmission mécanique</a:t>
            </a: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 / hydraulique</a:t>
            </a:r>
            <a:endParaRPr lang="fr-FR" sz="1800" b="1" dirty="0">
              <a:effectLst/>
              <a:ea typeface="Times New Roman" panose="02020603050405020304" pitchFamily="18" charset="0"/>
            </a:endParaRPr>
          </a:p>
        </p:txBody>
      </p:sp>
      <p:pic>
        <p:nvPicPr>
          <p:cNvPr id="3"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3563" y="890312"/>
            <a:ext cx="7319352" cy="4351338"/>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7374289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CB1A0D1-4DD8-714B-EBDB-799E73E08A3B}"/>
              </a:ext>
            </a:extLst>
          </p:cNvPr>
          <p:cNvSpPr txBox="1"/>
          <p:nvPr/>
        </p:nvSpPr>
        <p:spPr>
          <a:xfrm>
            <a:off x="352540" y="1095168"/>
            <a:ext cx="11325340"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r>
              <a:rPr lang="fr-FR" sz="1800" dirty="0">
                <a:effectLst/>
                <a:latin typeface="Times New Roman" panose="02020603050405020304" pitchFamily="18" charset="0"/>
                <a:ea typeface="Times New Roman" panose="02020603050405020304" pitchFamily="18" charset="0"/>
              </a:rPr>
              <a:t>La liaison entre la commande pilote (émetteur) et la servocommande hydraulique (récepteur) est entièrement électrique. </a:t>
            </a:r>
          </a:p>
          <a:p>
            <a:pPr indent="-838200" algn="just"/>
            <a:r>
              <a:rPr lang="fr-FR" sz="1800" dirty="0">
                <a:effectLst/>
                <a:latin typeface="Times New Roman" panose="02020603050405020304" pitchFamily="18" charset="0"/>
                <a:ea typeface="Times New Roman" panose="02020603050405020304" pitchFamily="18" charset="0"/>
              </a:rPr>
              <a:t>Les ordres (pilote ou pilote automatique) sont pris en compte par les calculateurs, qui évitent la sortie du domaine de vol et les manœuvres </a:t>
            </a:r>
            <a:r>
              <a:rPr lang="fr-FR" sz="1800" dirty="0" smtClean="0">
                <a:effectLst/>
                <a:latin typeface="Times New Roman" panose="02020603050405020304" pitchFamily="18" charset="0"/>
                <a:ea typeface="Times New Roman" panose="02020603050405020304" pitchFamily="18" charset="0"/>
              </a:rPr>
              <a:t>excessives</a:t>
            </a:r>
          </a:p>
        </p:txBody>
      </p:sp>
      <p:sp>
        <p:nvSpPr>
          <p:cNvPr id="6" name="ZoneTexte 5">
            <a:extLst>
              <a:ext uri="{FF2B5EF4-FFF2-40B4-BE49-F238E27FC236}">
                <a16:creationId xmlns:a16="http://schemas.microsoft.com/office/drawing/2014/main" id="{7B1F4C1F-482E-1AB2-212A-7F7FED5F7406}"/>
              </a:ext>
            </a:extLst>
          </p:cNvPr>
          <p:cNvSpPr txBox="1"/>
          <p:nvPr/>
        </p:nvSpPr>
        <p:spPr>
          <a:xfrm>
            <a:off x="3201318" y="52033"/>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buClr>
                <a:srgbClr val="000000"/>
              </a:buClr>
              <a:buSzPts val="1400"/>
              <a:tabLst>
                <a:tab pos="507365" algn="l"/>
              </a:tabLst>
            </a:pPr>
            <a:r>
              <a:rPr lang="fr-FR" sz="1800" b="1" u="none" strike="noStrike" spc="0" dirty="0">
                <a:effectLst/>
                <a:ea typeface="Times New Roman" panose="02020603050405020304" pitchFamily="18" charset="0"/>
                <a:cs typeface="Times New Roman" panose="02020603050405020304" pitchFamily="18" charset="0"/>
              </a:rPr>
              <a:t>PRINCIPAUX SYSTEMES UTILISES</a:t>
            </a:r>
          </a:p>
        </p:txBody>
      </p:sp>
      <p:sp>
        <p:nvSpPr>
          <p:cNvPr id="8" name="ZoneTexte 7">
            <a:extLst>
              <a:ext uri="{FF2B5EF4-FFF2-40B4-BE49-F238E27FC236}">
                <a16:creationId xmlns:a16="http://schemas.microsoft.com/office/drawing/2014/main" id="{C1764684-1AAA-54EA-283F-2CD6C88A74C8}"/>
              </a:ext>
            </a:extLst>
          </p:cNvPr>
          <p:cNvSpPr txBox="1"/>
          <p:nvPr/>
        </p:nvSpPr>
        <p:spPr>
          <a:xfrm>
            <a:off x="4277298" y="475903"/>
            <a:ext cx="380357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465455" algn="l"/>
              </a:tabLst>
            </a:pPr>
            <a:r>
              <a:rPr lang="fr-FR" sz="1800"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Transmission électro/hydraulique</a:t>
            </a:r>
          </a:p>
        </p:txBody>
      </p:sp>
      <p:pic>
        <p:nvPicPr>
          <p:cNvPr id="3"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5336" y="2581839"/>
            <a:ext cx="8621328" cy="3296110"/>
          </a:xfrm>
        </p:spPr>
      </p:pic>
    </p:spTree>
    <p:extLst>
      <p:ext uri="{BB962C8B-B14F-4D97-AF65-F5344CB8AC3E}">
        <p14:creationId xmlns:p14="http://schemas.microsoft.com/office/powerpoint/2010/main" val="22099304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EDFC08CB-6F10-5E30-0571-B3AF6B0AC95D}"/>
              </a:ext>
            </a:extLst>
          </p:cNvPr>
          <p:cNvSpPr txBox="1"/>
          <p:nvPr/>
        </p:nvSpPr>
        <p:spPr>
          <a:xfrm>
            <a:off x="643109" y="3358210"/>
            <a:ext cx="11122906"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b="1" spc="0" dirty="0">
                <a:solidFill>
                  <a:srgbClr val="000000"/>
                </a:solidFill>
                <a:effectLst/>
                <a:ea typeface="Times New Roman" panose="02020603050405020304" pitchFamily="18" charset="0"/>
                <a:cs typeface="Times New Roman" panose="02020603050405020304" pitchFamily="18" charset="0"/>
              </a:rPr>
              <a:t>Une servocommande </a:t>
            </a:r>
            <a:r>
              <a:rPr lang="fr-FR" sz="1800" dirty="0">
                <a:effectLst/>
                <a:ea typeface="Times New Roman" panose="02020603050405020304" pitchFamily="18" charset="0"/>
              </a:rPr>
              <a:t>est un organe ou un ensemble d’organes </a:t>
            </a:r>
            <a:endParaRPr lang="fr-FR" sz="1800" dirty="0" smtClean="0">
              <a:effectLst/>
              <a:ea typeface="Times New Roman" panose="02020603050405020304" pitchFamily="18" charset="0"/>
            </a:endParaRPr>
          </a:p>
          <a:p>
            <a:pPr marL="742950" lvl="1" indent="-285750" algn="just">
              <a:lnSpc>
                <a:spcPct val="150000"/>
              </a:lnSpc>
              <a:buFont typeface="Arial" panose="020B0604020202020204" pitchFamily="34" charset="0"/>
              <a:buChar char="•"/>
            </a:pPr>
            <a:r>
              <a:rPr lang="fr-FR" dirty="0" smtClean="0">
                <a:effectLst/>
                <a:ea typeface="Times New Roman" panose="02020603050405020304" pitchFamily="18" charset="0"/>
              </a:rPr>
              <a:t>capables </a:t>
            </a:r>
            <a:r>
              <a:rPr lang="fr-FR" dirty="0">
                <a:effectLst/>
                <a:ea typeface="Times New Roman" panose="02020603050405020304" pitchFamily="18" charset="0"/>
              </a:rPr>
              <a:t>de reproduire un signal d’entrée </a:t>
            </a:r>
            <a:endParaRPr lang="fr-FR" dirty="0" smtClean="0">
              <a:effectLst/>
              <a:ea typeface="Times New Roman" panose="02020603050405020304" pitchFamily="18" charset="0"/>
            </a:endParaRPr>
          </a:p>
          <a:p>
            <a:pPr marL="742950" lvl="1" indent="-285750" algn="just">
              <a:lnSpc>
                <a:spcPct val="150000"/>
              </a:lnSpc>
              <a:buFont typeface="Arial" panose="020B0604020202020204" pitchFamily="34" charset="0"/>
              <a:buChar char="•"/>
            </a:pPr>
            <a:r>
              <a:rPr lang="fr-FR" dirty="0" smtClean="0">
                <a:effectLst/>
                <a:ea typeface="Times New Roman" panose="02020603050405020304" pitchFamily="18" charset="0"/>
              </a:rPr>
              <a:t>utilise </a:t>
            </a:r>
            <a:r>
              <a:rPr lang="fr-FR" dirty="0">
                <a:effectLst/>
                <a:ea typeface="Times New Roman" panose="02020603050405020304" pitchFamily="18" charset="0"/>
              </a:rPr>
              <a:t>une énergie de servitude (hydraulique) </a:t>
            </a:r>
            <a:endParaRPr lang="fr-FR" dirty="0" smtClean="0">
              <a:effectLst/>
              <a:ea typeface="Times New Roman" panose="02020603050405020304" pitchFamily="18" charset="0"/>
            </a:endParaRPr>
          </a:p>
          <a:p>
            <a:pPr marL="742950" lvl="1" indent="-285750" algn="just">
              <a:lnSpc>
                <a:spcPct val="150000"/>
              </a:lnSpc>
              <a:buFont typeface="Arial" panose="020B0604020202020204" pitchFamily="34" charset="0"/>
              <a:buChar char="•"/>
            </a:pPr>
            <a:r>
              <a:rPr lang="fr-FR" dirty="0" smtClean="0">
                <a:effectLst/>
                <a:ea typeface="Times New Roman" panose="02020603050405020304" pitchFamily="18" charset="0"/>
              </a:rPr>
              <a:t>effectuer </a:t>
            </a:r>
            <a:r>
              <a:rPr lang="fr-FR" dirty="0">
                <a:effectLst/>
                <a:ea typeface="Times New Roman" panose="02020603050405020304" pitchFamily="18" charset="0"/>
              </a:rPr>
              <a:t>tout ou partie du travail nécessaire au déplacement de la gouverne (signal de sortie) </a:t>
            </a:r>
            <a:endParaRPr lang="fr-FR" dirty="0" smtClean="0">
              <a:effectLst/>
              <a:ea typeface="Times New Roman" panose="02020603050405020304" pitchFamily="18" charset="0"/>
            </a:endParaRPr>
          </a:p>
          <a:p>
            <a:pPr marL="742950" lvl="1" indent="-285750" algn="just">
              <a:lnSpc>
                <a:spcPct val="150000"/>
              </a:lnSpc>
              <a:buFont typeface="Arial" panose="020B0604020202020204" pitchFamily="34" charset="0"/>
              <a:buChar char="•"/>
            </a:pPr>
            <a:r>
              <a:rPr lang="fr-FR" dirty="0">
                <a:ea typeface="Times New Roman" panose="02020603050405020304" pitchFamily="18" charset="0"/>
              </a:rPr>
              <a:t>m</a:t>
            </a:r>
            <a:r>
              <a:rPr lang="fr-FR" dirty="0" smtClean="0">
                <a:effectLst/>
                <a:ea typeface="Times New Roman" panose="02020603050405020304" pitchFamily="18" charset="0"/>
              </a:rPr>
              <a:t>aintenir le </a:t>
            </a:r>
            <a:r>
              <a:rPr lang="fr-FR" dirty="0">
                <a:effectLst/>
                <a:ea typeface="Times New Roman" panose="02020603050405020304" pitchFamily="18" charset="0"/>
              </a:rPr>
              <a:t>braquage.</a:t>
            </a:r>
          </a:p>
          <a:p>
            <a:pPr marL="285750" indent="-285750" algn="just">
              <a:lnSpc>
                <a:spcPct val="150000"/>
              </a:lnSpc>
              <a:buFont typeface="Arial" panose="020B0604020202020204" pitchFamily="34" charset="0"/>
              <a:buChar char="•"/>
            </a:pPr>
            <a:r>
              <a:rPr lang="fr-FR" sz="1800" dirty="0">
                <a:effectLst/>
                <a:ea typeface="Times New Roman" panose="02020603050405020304" pitchFamily="18" charset="0"/>
              </a:rPr>
              <a:t>La servocommande est installée entre la commande pilote et la gouverne.</a:t>
            </a:r>
          </a:p>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Le signal d’entrée ou de commande ne demande que peu ou pas de travail, </a:t>
            </a:r>
            <a:endParaRPr lang="fr-FR" sz="1800" dirty="0" smtClean="0">
              <a:solidFill>
                <a:srgbClr val="000000"/>
              </a:solidFill>
              <a:effectLst/>
              <a:ea typeface="DejaVu Sans" panose="020B0603030804020204" pitchFamily="34" charset="0"/>
            </a:endParaRPr>
          </a:p>
          <a:p>
            <a:pPr marL="285750" indent="-285750">
              <a:lnSpc>
                <a:spcPct val="150000"/>
              </a:lnSpc>
              <a:buFont typeface="Arial" panose="020B0604020202020204" pitchFamily="34" charset="0"/>
              <a:buChar char="•"/>
            </a:pPr>
            <a:r>
              <a:rPr lang="fr-FR" sz="1800" dirty="0" smtClean="0">
                <a:solidFill>
                  <a:srgbClr val="000000"/>
                </a:solidFill>
                <a:effectLst/>
                <a:ea typeface="DejaVu Sans" panose="020B0603030804020204" pitchFamily="34" charset="0"/>
              </a:rPr>
              <a:t>Une </a:t>
            </a:r>
            <a:r>
              <a:rPr lang="fr-FR" sz="1800" dirty="0">
                <a:solidFill>
                  <a:srgbClr val="000000"/>
                </a:solidFill>
                <a:effectLst/>
                <a:ea typeface="DejaVu Sans" panose="020B0603030804020204" pitchFamily="34" charset="0"/>
              </a:rPr>
              <a:t>servocommande peut </a:t>
            </a:r>
            <a:r>
              <a:rPr lang="fr-FR" sz="1800" dirty="0" smtClean="0">
                <a:solidFill>
                  <a:srgbClr val="000000"/>
                </a:solidFill>
                <a:effectLst/>
                <a:ea typeface="DejaVu Sans" panose="020B0603030804020204" pitchFamily="34" charset="0"/>
              </a:rPr>
              <a:t>être </a:t>
            </a:r>
            <a:r>
              <a:rPr lang="fr-FR" sz="1800" dirty="0">
                <a:solidFill>
                  <a:srgbClr val="000000"/>
                </a:solidFill>
                <a:effectLst/>
                <a:ea typeface="DejaVu Sans" panose="020B0603030804020204" pitchFamily="34" charset="0"/>
              </a:rPr>
              <a:t>assimilée à un compensateur</a:t>
            </a:r>
            <a:endParaRPr lang="fr-FR" dirty="0"/>
          </a:p>
        </p:txBody>
      </p:sp>
      <p:sp>
        <p:nvSpPr>
          <p:cNvPr id="8" name="ZoneTexte 7">
            <a:extLst>
              <a:ext uri="{FF2B5EF4-FFF2-40B4-BE49-F238E27FC236}">
                <a16:creationId xmlns:a16="http://schemas.microsoft.com/office/drawing/2014/main" id="{7305D586-4CB9-1759-BF13-DD3066265B00}"/>
              </a:ext>
            </a:extLst>
          </p:cNvPr>
          <p:cNvSpPr txBox="1"/>
          <p:nvPr/>
        </p:nvSpPr>
        <p:spPr>
          <a:xfrm>
            <a:off x="3180661" y="64443"/>
            <a:ext cx="58306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spcBef>
                <a:spcPts val="1200"/>
              </a:spcBef>
              <a:buSzPts val="1600"/>
            </a:pPr>
            <a:r>
              <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PRIMAIRES: </a:t>
            </a:r>
            <a:r>
              <a:rPr lang="fr-FR" sz="1800" u="none" strike="noStrike" spc="0" dirty="0">
                <a:effectLst/>
                <a:ea typeface="Times New Roman" panose="02020603050405020304" pitchFamily="18" charset="0"/>
                <a:cs typeface="Times New Roman" panose="02020603050405020304" pitchFamily="18" charset="0"/>
              </a:rPr>
              <a:t>LES SERVOCOMMANDES</a:t>
            </a:r>
            <a:endPar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3"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6762" y="967526"/>
            <a:ext cx="10515600" cy="2266835"/>
          </a:xfrm>
        </p:spPr>
      </p:pic>
    </p:spTree>
    <p:extLst>
      <p:ext uri="{BB962C8B-B14F-4D97-AF65-F5344CB8AC3E}">
        <p14:creationId xmlns:p14="http://schemas.microsoft.com/office/powerpoint/2010/main" val="24371887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84A5C4E1-5C7E-6B0E-A70A-E4CFE63FB329}"/>
              </a:ext>
            </a:extLst>
          </p:cNvPr>
          <p:cNvSpPr txBox="1"/>
          <p:nvPr/>
        </p:nvSpPr>
        <p:spPr>
          <a:xfrm>
            <a:off x="418632" y="1711615"/>
            <a:ext cx="5794881" cy="369331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63538" indent="-363538" algn="just">
              <a:buFont typeface="Arial" panose="020B0604020202020204" pitchFamily="34" charset="0"/>
              <a:buChar char="•"/>
            </a:pPr>
            <a:r>
              <a:rPr lang="fr-FR" sz="1800" dirty="0">
                <a:effectLst/>
                <a:ea typeface="Times New Roman" panose="02020603050405020304" pitchFamily="18" charset="0"/>
              </a:rPr>
              <a:t>Sur chaque aile, le gauchissement est assuré par un aileron muni d’un tab automatique et un spoiler. </a:t>
            </a:r>
          </a:p>
          <a:p>
            <a:pPr marL="363538" indent="-363538" algn="just">
              <a:buFont typeface="Arial" panose="020B0604020202020204" pitchFamily="34" charset="0"/>
              <a:buChar char="•"/>
            </a:pPr>
            <a:r>
              <a:rPr lang="fr-FR" sz="1800" dirty="0">
                <a:effectLst/>
                <a:ea typeface="Times New Roman" panose="02020603050405020304" pitchFamily="18" charset="0"/>
              </a:rPr>
              <a:t>Le trim aileron déplace le neutre du tab auto gauche, il est actionné par un moteur électrique, commandé depuis le poste par un contacteur. </a:t>
            </a:r>
          </a:p>
          <a:p>
            <a:pPr marL="363538" indent="-363538" algn="just">
              <a:buFont typeface="Arial" panose="020B0604020202020204" pitchFamily="34" charset="0"/>
              <a:buChar char="•"/>
            </a:pPr>
            <a:r>
              <a:rPr lang="fr-FR" sz="1800" dirty="0">
                <a:effectLst/>
                <a:ea typeface="Times New Roman" panose="02020603050405020304" pitchFamily="18" charset="0"/>
              </a:rPr>
              <a:t>Les volants commandent mécaniquement (câbles, biellettes...) les ailerons ainsi que les distributeurs hydrauliques des vérins de spoilers.</a:t>
            </a:r>
          </a:p>
          <a:p>
            <a:pPr marL="363538" indent="-363538" algn="just">
              <a:buFont typeface="Arial" panose="020B0604020202020204" pitchFamily="34" charset="0"/>
              <a:buChar char="•"/>
            </a:pPr>
            <a:r>
              <a:rPr lang="fr-FR" sz="1800" dirty="0">
                <a:solidFill>
                  <a:srgbClr val="000000"/>
                </a:solidFill>
                <a:effectLst/>
                <a:ea typeface="DejaVu Sans" panose="020B0603030804020204" pitchFamily="34" charset="0"/>
              </a:rPr>
              <a:t>Un moteur électrique de pilote automatique (fonction roulis) est accouplé à la chaîne, des capteurs et indicateurs complètent l’ensemble. </a:t>
            </a:r>
          </a:p>
          <a:p>
            <a:pPr marL="363538" indent="-363538" algn="just">
              <a:buFont typeface="Arial" panose="020B0604020202020204" pitchFamily="34" charset="0"/>
              <a:buChar char="•"/>
            </a:pPr>
            <a:r>
              <a:rPr lang="fr-FR" sz="1800" dirty="0">
                <a:solidFill>
                  <a:srgbClr val="000000"/>
                </a:solidFill>
                <a:effectLst/>
                <a:ea typeface="DejaVu Sans" panose="020B0603030804020204" pitchFamily="34" charset="0"/>
              </a:rPr>
              <a:t>Le chaînes profondeur et direction sont de conception identique</a:t>
            </a:r>
            <a:endParaRPr lang="fr-FR" dirty="0"/>
          </a:p>
        </p:txBody>
      </p:sp>
      <p:sp>
        <p:nvSpPr>
          <p:cNvPr id="8" name="ZoneTexte 7">
            <a:extLst>
              <a:ext uri="{FF2B5EF4-FFF2-40B4-BE49-F238E27FC236}">
                <a16:creationId xmlns:a16="http://schemas.microsoft.com/office/drawing/2014/main" id="{20C95EFB-8604-B9F4-4F7A-756D2E5DA8E2}"/>
              </a:ext>
            </a:extLst>
          </p:cNvPr>
          <p:cNvSpPr txBox="1"/>
          <p:nvPr/>
        </p:nvSpPr>
        <p:spPr>
          <a:xfrm>
            <a:off x="4657372" y="195463"/>
            <a:ext cx="313155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just">
              <a:buClr>
                <a:srgbClr val="000000"/>
              </a:buClr>
              <a:buSzPts val="1400"/>
              <a:tabLst>
                <a:tab pos="483870" algn="l"/>
              </a:tabLst>
            </a:pPr>
            <a:r>
              <a:rPr lang="fr-FR" sz="1800" b="1" u="none" strike="noStrike" spc="0" dirty="0">
                <a:effectLst/>
                <a:ea typeface="Times New Roman" panose="02020603050405020304" pitchFamily="18" charset="0"/>
                <a:cs typeface="Times New Roman" panose="02020603050405020304" pitchFamily="18" charset="0"/>
              </a:rPr>
              <a:t>EXEMPLES TYPES</a:t>
            </a:r>
          </a:p>
        </p:txBody>
      </p:sp>
      <p:sp>
        <p:nvSpPr>
          <p:cNvPr id="2" name="ZoneTexte 1"/>
          <p:cNvSpPr txBox="1"/>
          <p:nvPr/>
        </p:nvSpPr>
        <p:spPr>
          <a:xfrm>
            <a:off x="752486" y="727113"/>
            <a:ext cx="5127171"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buClr>
                <a:srgbClr val="000000"/>
              </a:buClr>
              <a:buSzPts val="1200"/>
              <a:tabLst>
                <a:tab pos="550545" algn="l"/>
              </a:tabLst>
            </a:pPr>
            <a:r>
              <a:rPr lang="fr-FR" sz="1800" u="none" strike="noStrike" spc="0" dirty="0" smtClean="0">
                <a:effectLst/>
                <a:ea typeface="Times New Roman" panose="02020603050405020304" pitchFamily="18" charset="0"/>
                <a:cs typeface="Times New Roman" panose="02020603050405020304" pitchFamily="18" charset="0"/>
              </a:rPr>
              <a:t>Commande mécanique directes</a:t>
            </a:r>
          </a:p>
          <a:p>
            <a:pPr algn="ctr">
              <a:buClr>
                <a:srgbClr val="000000"/>
              </a:buClr>
              <a:buSzPts val="1200"/>
              <a:tabLst>
                <a:tab pos="550545" algn="l"/>
              </a:tabLst>
            </a:pPr>
            <a:r>
              <a:rPr lang="fr-FR" dirty="0" smtClean="0">
                <a:ea typeface="Times New Roman" panose="02020603050405020304" pitchFamily="18" charset="0"/>
                <a:cs typeface="Times New Roman" panose="02020603050405020304" pitchFamily="18" charset="0"/>
              </a:rPr>
              <a:t>Chaine gauchissement type ATR42</a:t>
            </a:r>
            <a:endParaRPr lang="en-US" sz="1800" u="none" strike="noStrike" spc="0" dirty="0">
              <a:effectLst/>
              <a:ea typeface="Times New Roman" panose="02020603050405020304" pitchFamily="18" charset="0"/>
              <a:cs typeface="Times New Roman" panose="02020603050405020304" pitchFamily="18" charset="0"/>
            </a:endParaRP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37085" y="1382605"/>
            <a:ext cx="5104971" cy="4351338"/>
          </a:xfrm>
        </p:spPr>
      </p:pic>
    </p:spTree>
    <p:extLst>
      <p:ext uri="{BB962C8B-B14F-4D97-AF65-F5344CB8AC3E}">
        <p14:creationId xmlns:p14="http://schemas.microsoft.com/office/powerpoint/2010/main" val="203612624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CDF7769F-AAAA-80AA-2C5B-D344E8D46A09}"/>
              </a:ext>
            </a:extLst>
          </p:cNvPr>
          <p:cNvSpPr txBox="1"/>
          <p:nvPr/>
        </p:nvSpPr>
        <p:spPr>
          <a:xfrm>
            <a:off x="4657372" y="195463"/>
            <a:ext cx="313155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just">
              <a:buClr>
                <a:srgbClr val="000000"/>
              </a:buClr>
              <a:buSzPts val="1400"/>
              <a:tabLst>
                <a:tab pos="483870" algn="l"/>
              </a:tabLst>
            </a:pPr>
            <a:r>
              <a:rPr lang="fr-FR" sz="1800" b="1" u="none" strike="noStrike" spc="0" dirty="0">
                <a:effectLst/>
                <a:ea typeface="Times New Roman" panose="02020603050405020304" pitchFamily="18" charset="0"/>
                <a:cs typeface="Times New Roman" panose="02020603050405020304" pitchFamily="18" charset="0"/>
              </a:rPr>
              <a:t>EXEMPLES TYPES</a:t>
            </a:r>
          </a:p>
        </p:txBody>
      </p:sp>
      <p:sp>
        <p:nvSpPr>
          <p:cNvPr id="10" name="ZoneTexte 9">
            <a:extLst>
              <a:ext uri="{FF2B5EF4-FFF2-40B4-BE49-F238E27FC236}">
                <a16:creationId xmlns:a16="http://schemas.microsoft.com/office/drawing/2014/main" id="{5E46D9D6-8761-3BBE-8911-D433C4FF7080}"/>
              </a:ext>
            </a:extLst>
          </p:cNvPr>
          <p:cNvSpPr txBox="1"/>
          <p:nvPr/>
        </p:nvSpPr>
        <p:spPr>
          <a:xfrm>
            <a:off x="1848079" y="644099"/>
            <a:ext cx="8276422"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Commandes mécaniques/hydrauliques :chaîne gauchissement type </a:t>
            </a:r>
            <a:r>
              <a:rPr lang="fr-FR" dirty="0" smtClean="0"/>
              <a:t>B737</a:t>
            </a:r>
            <a:endParaRPr lang="fr-FR" dirty="0"/>
          </a:p>
          <a:p>
            <a:pPr algn="ctr"/>
            <a:r>
              <a:rPr lang="fr-FR" sz="1800" b="1" dirty="0">
                <a:effectLst/>
                <a:ea typeface="Times New Roman" panose="02020603050405020304" pitchFamily="18" charset="0"/>
              </a:rPr>
              <a:t>Le contrôle de l’avion autour de l’axe de roulis</a:t>
            </a:r>
            <a:endParaRPr lang="fr-FR" b="1" dirty="0"/>
          </a:p>
        </p:txBody>
      </p:sp>
      <p:sp>
        <p:nvSpPr>
          <p:cNvPr id="12" name="ZoneTexte 11">
            <a:extLst>
              <a:ext uri="{FF2B5EF4-FFF2-40B4-BE49-F238E27FC236}">
                <a16:creationId xmlns:a16="http://schemas.microsoft.com/office/drawing/2014/main" id="{5E422C9C-D339-1F44-B4E9-692293B92802}"/>
              </a:ext>
            </a:extLst>
          </p:cNvPr>
          <p:cNvSpPr txBox="1"/>
          <p:nvPr/>
        </p:nvSpPr>
        <p:spPr>
          <a:xfrm>
            <a:off x="426903" y="3082512"/>
            <a:ext cx="4773057"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l"/>
            <a:r>
              <a:rPr lang="fr-FR" sz="1800" b="1" dirty="0">
                <a:effectLst/>
                <a:ea typeface="Times New Roman" panose="02020603050405020304" pitchFamily="18" charset="0"/>
              </a:rPr>
              <a:t>Fonctionnement normal</a:t>
            </a:r>
          </a:p>
          <a:p>
            <a:pPr algn="just"/>
            <a:r>
              <a:rPr lang="fr-FR" sz="1800" dirty="0">
                <a:solidFill>
                  <a:srgbClr val="000000"/>
                </a:solidFill>
                <a:effectLst/>
                <a:ea typeface="DejaVu Sans" panose="020B0603030804020204" pitchFamily="34" charset="0"/>
              </a:rPr>
              <a:t>Les circuits hydrauliques A et B sont en pression, les ordres pilote sont envoyés sur les servocommandes irréversibles simple corps par commande mécanique (câbles, poulies...). </a:t>
            </a:r>
          </a:p>
          <a:p>
            <a:pPr algn="l"/>
            <a:endParaRPr lang="fr-FR" sz="1800" b="1" dirty="0">
              <a:effectLst/>
              <a:ea typeface="Times New Roman" panose="02020603050405020304" pitchFamily="18" charset="0"/>
            </a:endParaRPr>
          </a:p>
        </p:txBody>
      </p:sp>
      <p:sp>
        <p:nvSpPr>
          <p:cNvPr id="13" name="ZoneTexte 12">
            <a:extLst>
              <a:ext uri="{FF2B5EF4-FFF2-40B4-BE49-F238E27FC236}">
                <a16:creationId xmlns:a16="http://schemas.microsoft.com/office/drawing/2014/main" id="{5CB9D42B-4DD6-BA27-B445-235811223882}"/>
              </a:ext>
            </a:extLst>
          </p:cNvPr>
          <p:cNvSpPr txBox="1"/>
          <p:nvPr/>
        </p:nvSpPr>
        <p:spPr>
          <a:xfrm>
            <a:off x="426902" y="1772160"/>
            <a:ext cx="4773057"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l"/>
            <a:r>
              <a:rPr lang="fr-FR" sz="1800" dirty="0">
                <a:effectLst/>
                <a:ea typeface="Times New Roman" panose="02020603050405020304" pitchFamily="18" charset="0"/>
              </a:rPr>
              <a:t>Le contrôle de l’avion autour de l’axe de roulis est assuré par deux ailerons et quatre spoilers vol.</a:t>
            </a:r>
          </a:p>
        </p:txBody>
      </p:sp>
      <p:sp>
        <p:nvSpPr>
          <p:cNvPr id="15" name="ZoneTexte 14">
            <a:extLst>
              <a:ext uri="{FF2B5EF4-FFF2-40B4-BE49-F238E27FC236}">
                <a16:creationId xmlns:a16="http://schemas.microsoft.com/office/drawing/2014/main" id="{D7E1A0A8-37D9-61EC-B3D2-8C66BD521792}"/>
              </a:ext>
            </a:extLst>
          </p:cNvPr>
          <p:cNvSpPr txBox="1"/>
          <p:nvPr/>
        </p:nvSpPr>
        <p:spPr>
          <a:xfrm>
            <a:off x="487039" y="6061893"/>
            <a:ext cx="11455245"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ea typeface="DejaVu Sans" panose="020B0603030804020204" pitchFamily="34" charset="0"/>
              </a:rPr>
              <a:t>Les deux servocommandes ailerons actionnent la timonerie (câbles), qui assure la braquage ailerons ainsi que la co</a:t>
            </a:r>
            <a:r>
              <a:rPr lang="fr-FR" sz="1800" u="sng" spc="0" dirty="0">
                <a:solidFill>
                  <a:srgbClr val="000000"/>
                </a:solidFill>
                <a:effectLst/>
                <a:ea typeface="DejaVu Sans" panose="020B0603030804020204" pitchFamily="34" charset="0"/>
                <a:cs typeface="Times New Roman" panose="02020603050405020304" pitchFamily="18" charset="0"/>
              </a:rPr>
              <a:t>mm</a:t>
            </a:r>
            <a:r>
              <a:rPr lang="fr-FR" sz="1800" dirty="0">
                <a:solidFill>
                  <a:srgbClr val="000000"/>
                </a:solidFill>
                <a:effectLst/>
                <a:ea typeface="DejaVu Sans" panose="020B0603030804020204" pitchFamily="34" charset="0"/>
              </a:rPr>
              <a:t>ande des servocommandes spoilers par l’intermédiaire du mécanisme différentiel</a:t>
            </a:r>
          </a:p>
        </p:txBody>
      </p:sp>
      <p:pic>
        <p:nvPicPr>
          <p:cNvPr id="3"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20464" y="1500492"/>
            <a:ext cx="6267359" cy="4351338"/>
          </a:xfrm>
        </p:spPr>
      </p:pic>
    </p:spTree>
    <p:extLst>
      <p:ext uri="{BB962C8B-B14F-4D97-AF65-F5344CB8AC3E}">
        <p14:creationId xmlns:p14="http://schemas.microsoft.com/office/powerpoint/2010/main" val="24634658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6F08424C-7D79-FD2F-4426-02BB16AA2A4C}"/>
              </a:ext>
            </a:extLst>
          </p:cNvPr>
          <p:cNvSpPr txBox="1"/>
          <p:nvPr/>
        </p:nvSpPr>
        <p:spPr>
          <a:xfrm>
            <a:off x="255684" y="5718825"/>
            <a:ext cx="11239955"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r>
              <a:rPr lang="fr-FR" sz="1800" dirty="0">
                <a:effectLst/>
                <a:ea typeface="Times New Roman" panose="02020603050405020304" pitchFamily="18" charset="0"/>
              </a:rPr>
              <a:t>Une seule servocommande ailerons peut assurer un fonctionnement correct et, en cas de grippage de la timonerie de commande ailerons, le différentiel spoilers est directement actionné par le pilote qui assure alors le contrôle avec les spoilers uniquement.</a:t>
            </a:r>
            <a:endParaRPr lang="fr-FR" dirty="0"/>
          </a:p>
        </p:txBody>
      </p:sp>
      <p:sp>
        <p:nvSpPr>
          <p:cNvPr id="8" name="ZoneTexte 7">
            <a:extLst>
              <a:ext uri="{FF2B5EF4-FFF2-40B4-BE49-F238E27FC236}">
                <a16:creationId xmlns:a16="http://schemas.microsoft.com/office/drawing/2014/main" id="{CDF7769F-AAAA-80AA-2C5B-D344E8D46A09}"/>
              </a:ext>
            </a:extLst>
          </p:cNvPr>
          <p:cNvSpPr txBox="1"/>
          <p:nvPr/>
        </p:nvSpPr>
        <p:spPr>
          <a:xfrm>
            <a:off x="4657372" y="195463"/>
            <a:ext cx="313155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just">
              <a:buClr>
                <a:srgbClr val="000000"/>
              </a:buClr>
              <a:buSzPts val="1400"/>
              <a:tabLst>
                <a:tab pos="483870" algn="l"/>
              </a:tabLst>
            </a:pPr>
            <a:r>
              <a:rPr lang="fr-FR" sz="1800" b="1" u="none" strike="noStrike" spc="0" dirty="0">
                <a:effectLst/>
                <a:ea typeface="Times New Roman" panose="02020603050405020304" pitchFamily="18" charset="0"/>
                <a:cs typeface="Times New Roman" panose="02020603050405020304" pitchFamily="18" charset="0"/>
              </a:rPr>
              <a:t>EXEMPLES TYPES</a:t>
            </a:r>
          </a:p>
        </p:txBody>
      </p:sp>
      <p:sp>
        <p:nvSpPr>
          <p:cNvPr id="13" name="ZoneTexte 12">
            <a:extLst>
              <a:ext uri="{FF2B5EF4-FFF2-40B4-BE49-F238E27FC236}">
                <a16:creationId xmlns:a16="http://schemas.microsoft.com/office/drawing/2014/main" id="{C1DFADBF-A6EB-F479-275B-A765DEBEA03E}"/>
              </a:ext>
            </a:extLst>
          </p:cNvPr>
          <p:cNvSpPr txBox="1"/>
          <p:nvPr/>
        </p:nvSpPr>
        <p:spPr>
          <a:xfrm>
            <a:off x="125313" y="1456059"/>
            <a:ext cx="5096682"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r>
              <a:rPr lang="fr-FR" sz="1800" dirty="0">
                <a:effectLst/>
                <a:ea typeface="Times New Roman" panose="02020603050405020304" pitchFamily="18" charset="0"/>
              </a:rPr>
              <a:t>La commande de trim (volant) est mécanique, elle déplace le neutre de la sensation musculaire (absente sur le schéma).</a:t>
            </a:r>
          </a:p>
        </p:txBody>
      </p:sp>
      <p:sp>
        <p:nvSpPr>
          <p:cNvPr id="14" name="ZoneTexte 13">
            <a:extLst>
              <a:ext uri="{FF2B5EF4-FFF2-40B4-BE49-F238E27FC236}">
                <a16:creationId xmlns:a16="http://schemas.microsoft.com/office/drawing/2014/main" id="{419F902C-9669-395D-DA18-A5E677ACCE1D}"/>
              </a:ext>
            </a:extLst>
          </p:cNvPr>
          <p:cNvSpPr txBox="1"/>
          <p:nvPr/>
        </p:nvSpPr>
        <p:spPr>
          <a:xfrm>
            <a:off x="1848079" y="644099"/>
            <a:ext cx="8276422"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Commandes mécaniques/hydrauliques :chaîne gauchissement type B737, 73 S et N.G</a:t>
            </a:r>
          </a:p>
          <a:p>
            <a:pPr algn="ctr"/>
            <a:r>
              <a:rPr lang="fr-FR" sz="1800" b="1" dirty="0">
                <a:effectLst/>
                <a:ea typeface="Times New Roman" panose="02020603050405020304" pitchFamily="18" charset="0"/>
              </a:rPr>
              <a:t>Le contrôle de l’avion autour de l’axe de roulis</a:t>
            </a:r>
            <a:endParaRPr lang="fr-FR" b="1" dirty="0"/>
          </a:p>
        </p:txBody>
      </p:sp>
      <p:pic>
        <p:nvPicPr>
          <p:cNvPr id="10"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27291" y="1328958"/>
            <a:ext cx="6267359" cy="4351338"/>
          </a:xfrm>
        </p:spPr>
      </p:pic>
    </p:spTree>
    <p:extLst>
      <p:ext uri="{BB962C8B-B14F-4D97-AF65-F5344CB8AC3E}">
        <p14:creationId xmlns:p14="http://schemas.microsoft.com/office/powerpoint/2010/main" val="17448911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05FB978-2D65-F597-C3F7-7060DDC8FAA4}"/>
              </a:ext>
            </a:extLst>
          </p:cNvPr>
          <p:cNvSpPr txBox="1"/>
          <p:nvPr/>
        </p:nvSpPr>
        <p:spPr>
          <a:xfrm>
            <a:off x="211258" y="1763365"/>
            <a:ext cx="6097836" cy="295786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762000" algn="l">
              <a:lnSpc>
                <a:spcPct val="150000"/>
              </a:lnSpc>
            </a:pPr>
            <a:r>
              <a:rPr lang="fr-FR" sz="1800" b="1" dirty="0">
                <a:effectLst/>
                <a:ea typeface="Times New Roman" panose="02020603050405020304" pitchFamily="18" charset="0"/>
              </a:rPr>
              <a:t>Fonctionnement secours (réversion manuelle)</a:t>
            </a:r>
          </a:p>
          <a:p>
            <a:pPr indent="-838200" algn="just">
              <a:lnSpc>
                <a:spcPct val="150000"/>
              </a:lnSpc>
            </a:pPr>
            <a:r>
              <a:rPr lang="fr-FR" sz="1800" dirty="0">
                <a:effectLst/>
                <a:ea typeface="Times New Roman" panose="02020603050405020304" pitchFamily="18" charset="0"/>
              </a:rPr>
              <a:t>En cas de perte des deux circuits hydrauliques (servocommandes inopérantes), les volants manœuvrent directement (câbles, timonerie...) les ailerons comme en fonctionnement normal, le débattement est identique et leur déplacement est assisté aérodynamiquement par un tab automatique et un panneau de compensation.</a:t>
            </a:r>
          </a:p>
        </p:txBody>
      </p:sp>
      <p:sp>
        <p:nvSpPr>
          <p:cNvPr id="6" name="ZoneTexte 5">
            <a:extLst>
              <a:ext uri="{FF2B5EF4-FFF2-40B4-BE49-F238E27FC236}">
                <a16:creationId xmlns:a16="http://schemas.microsoft.com/office/drawing/2014/main" id="{624A7B5E-3B1E-18B7-B68B-ACD93EE0378D}"/>
              </a:ext>
            </a:extLst>
          </p:cNvPr>
          <p:cNvSpPr txBox="1"/>
          <p:nvPr/>
        </p:nvSpPr>
        <p:spPr>
          <a:xfrm>
            <a:off x="4657372" y="195463"/>
            <a:ext cx="313155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just">
              <a:buClr>
                <a:srgbClr val="000000"/>
              </a:buClr>
              <a:buSzPts val="1400"/>
              <a:tabLst>
                <a:tab pos="483870" algn="l"/>
              </a:tabLst>
            </a:pPr>
            <a:r>
              <a:rPr lang="fr-FR" sz="1800" b="1" u="none" strike="noStrike" spc="0" dirty="0">
                <a:effectLst/>
                <a:ea typeface="Times New Roman" panose="02020603050405020304" pitchFamily="18" charset="0"/>
                <a:cs typeface="Times New Roman" panose="02020603050405020304" pitchFamily="18" charset="0"/>
              </a:rPr>
              <a:t>EXEMPLES TYPES</a:t>
            </a:r>
          </a:p>
        </p:txBody>
      </p:sp>
      <p:sp>
        <p:nvSpPr>
          <p:cNvPr id="9" name="ZoneTexte 8">
            <a:extLst>
              <a:ext uri="{FF2B5EF4-FFF2-40B4-BE49-F238E27FC236}">
                <a16:creationId xmlns:a16="http://schemas.microsoft.com/office/drawing/2014/main" id="{0614D4EB-3888-5A49-6295-5B24FF9B0FAB}"/>
              </a:ext>
            </a:extLst>
          </p:cNvPr>
          <p:cNvSpPr txBox="1"/>
          <p:nvPr/>
        </p:nvSpPr>
        <p:spPr>
          <a:xfrm>
            <a:off x="624033" y="5822969"/>
            <a:ext cx="11370122"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dirty="0">
                <a:effectLst/>
                <a:ea typeface="Times New Roman" panose="02020603050405020304" pitchFamily="18" charset="0"/>
              </a:rPr>
              <a:t>Commande automatique</a:t>
            </a:r>
          </a:p>
          <a:p>
            <a:pPr algn="just"/>
            <a:r>
              <a:rPr lang="fr-FR" sz="1800" dirty="0">
                <a:solidFill>
                  <a:srgbClr val="000000"/>
                </a:solidFill>
                <a:effectLst/>
                <a:ea typeface="DejaVu Sans" panose="020B0603030804020204" pitchFamily="34" charset="0"/>
              </a:rPr>
              <a:t>Le pilotage automatique, commandé par le calculateur, est assuré par deux servomoteurs hydrauliques branchés en parallèle sur la commande mécanique</a:t>
            </a:r>
            <a:endParaRPr lang="fr-FR" dirty="0"/>
          </a:p>
        </p:txBody>
      </p:sp>
      <p:sp>
        <p:nvSpPr>
          <p:cNvPr id="10" name="ZoneTexte 9">
            <a:extLst>
              <a:ext uri="{FF2B5EF4-FFF2-40B4-BE49-F238E27FC236}">
                <a16:creationId xmlns:a16="http://schemas.microsoft.com/office/drawing/2014/main" id="{7C0E84F4-A7AA-B826-347C-A915DD113126}"/>
              </a:ext>
            </a:extLst>
          </p:cNvPr>
          <p:cNvSpPr txBox="1"/>
          <p:nvPr/>
        </p:nvSpPr>
        <p:spPr>
          <a:xfrm>
            <a:off x="1848079" y="644099"/>
            <a:ext cx="8276422"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Commandes mécaniques/hydrauliques :chaîne gauchissement type </a:t>
            </a:r>
            <a:r>
              <a:rPr lang="fr-FR" dirty="0" smtClean="0"/>
              <a:t>B737</a:t>
            </a:r>
          </a:p>
          <a:p>
            <a:pPr algn="ctr"/>
            <a:r>
              <a:rPr lang="fr-FR" sz="1800" b="1" dirty="0" smtClean="0">
                <a:effectLst/>
                <a:ea typeface="Times New Roman" panose="02020603050405020304" pitchFamily="18" charset="0"/>
              </a:rPr>
              <a:t>Le </a:t>
            </a:r>
            <a:r>
              <a:rPr lang="fr-FR" sz="1800" b="1" dirty="0">
                <a:effectLst/>
                <a:ea typeface="Times New Roman" panose="02020603050405020304" pitchFamily="18" charset="0"/>
              </a:rPr>
              <a:t>contrôle de l’avion autour de l’axe de roulis</a:t>
            </a:r>
            <a:endParaRPr lang="fr-FR" b="1" dirty="0"/>
          </a:p>
        </p:txBody>
      </p:sp>
      <p:pic>
        <p:nvPicPr>
          <p:cNvPr id="3"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91271" y="1363456"/>
            <a:ext cx="5502884" cy="4351338"/>
          </a:xfrm>
        </p:spPr>
      </p:pic>
    </p:spTree>
    <p:extLst>
      <p:ext uri="{BB962C8B-B14F-4D97-AF65-F5344CB8AC3E}">
        <p14:creationId xmlns:p14="http://schemas.microsoft.com/office/powerpoint/2010/main" val="265035146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777E94C6-2595-B6BC-B5A7-057FBEA1174A}"/>
              </a:ext>
            </a:extLst>
          </p:cNvPr>
          <p:cNvSpPr txBox="1"/>
          <p:nvPr/>
        </p:nvSpPr>
        <p:spPr>
          <a:xfrm>
            <a:off x="756950" y="2021963"/>
            <a:ext cx="10678099" cy="254236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546100" algn="just">
              <a:lnSpc>
                <a:spcPct val="150000"/>
              </a:lnSpc>
            </a:pPr>
            <a:r>
              <a:rPr lang="fr-FR" sz="1800" dirty="0">
                <a:effectLst/>
                <a:ea typeface="Times New Roman" panose="02020603050405020304" pitchFamily="18" charset="0"/>
              </a:rPr>
              <a:t>La chaîne profondeur est de conception identique avec réversion manuelle ; elle est complétée par un plan horizontal réglable actionné par deux moteurs électriques (dont un pour le PA), un mach trim, etc...</a:t>
            </a:r>
          </a:p>
          <a:p>
            <a:pPr indent="-838200" algn="just">
              <a:lnSpc>
                <a:spcPct val="150000"/>
              </a:lnSpc>
            </a:pPr>
            <a:r>
              <a:rPr lang="fr-FR" sz="1800" dirty="0">
                <a:effectLst/>
                <a:ea typeface="Times New Roman" panose="02020603050405020304" pitchFamily="18" charset="0"/>
              </a:rPr>
              <a:t>Sur la chaîne direction, il n’y a pas de réversion manuelle, une servocommande secours alimentée par le circuit emergency assure la fonction, en cas de panne hydraulique (A et B) et perte de la servocommande normale double corps. Un amortisseur de lacet « </a:t>
            </a:r>
            <a:r>
              <a:rPr lang="fr-FR" sz="1800" dirty="0" err="1">
                <a:effectLst/>
                <a:ea typeface="Times New Roman" panose="02020603050405020304" pitchFamily="18" charset="0"/>
              </a:rPr>
              <a:t>Yaw</a:t>
            </a:r>
            <a:r>
              <a:rPr lang="fr-FR" sz="1800" dirty="0">
                <a:effectLst/>
                <a:ea typeface="Times New Roman" panose="02020603050405020304" pitchFamily="18" charset="0"/>
              </a:rPr>
              <a:t> Damper » est monté en parallèle sur la servocommande normale et fonctionne toutes phases de vol à condition que le circuit hydraulique B soit en pression.</a:t>
            </a:r>
          </a:p>
        </p:txBody>
      </p:sp>
      <p:sp>
        <p:nvSpPr>
          <p:cNvPr id="6" name="ZoneTexte 5">
            <a:extLst>
              <a:ext uri="{FF2B5EF4-FFF2-40B4-BE49-F238E27FC236}">
                <a16:creationId xmlns:a16="http://schemas.microsoft.com/office/drawing/2014/main" id="{F1AC75B1-57C7-5409-39F2-61968C69C854}"/>
              </a:ext>
            </a:extLst>
          </p:cNvPr>
          <p:cNvSpPr txBox="1"/>
          <p:nvPr/>
        </p:nvSpPr>
        <p:spPr>
          <a:xfrm>
            <a:off x="4657372" y="195463"/>
            <a:ext cx="313155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just">
              <a:buClr>
                <a:srgbClr val="000000"/>
              </a:buClr>
              <a:buSzPts val="1400"/>
              <a:tabLst>
                <a:tab pos="483870" algn="l"/>
              </a:tabLst>
            </a:pPr>
            <a:r>
              <a:rPr lang="fr-FR" sz="1800" b="1" u="none" strike="noStrike" spc="0" dirty="0">
                <a:effectLst/>
                <a:ea typeface="Times New Roman" panose="02020603050405020304" pitchFamily="18" charset="0"/>
                <a:cs typeface="Times New Roman" panose="02020603050405020304" pitchFamily="18" charset="0"/>
              </a:rPr>
              <a:t>EXEMPLES TYPES</a:t>
            </a:r>
          </a:p>
        </p:txBody>
      </p:sp>
      <p:sp>
        <p:nvSpPr>
          <p:cNvPr id="8" name="ZoneTexte 7">
            <a:extLst>
              <a:ext uri="{FF2B5EF4-FFF2-40B4-BE49-F238E27FC236}">
                <a16:creationId xmlns:a16="http://schemas.microsoft.com/office/drawing/2014/main" id="{364C6260-9F78-ADCD-F720-10A689D2E0FD}"/>
              </a:ext>
            </a:extLst>
          </p:cNvPr>
          <p:cNvSpPr txBox="1"/>
          <p:nvPr/>
        </p:nvSpPr>
        <p:spPr>
          <a:xfrm>
            <a:off x="1848079" y="644099"/>
            <a:ext cx="8276422"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Commandes mécaniques/hydrauliques :chaîne gauchissement type </a:t>
            </a:r>
            <a:r>
              <a:rPr lang="fr-FR" dirty="0" smtClean="0"/>
              <a:t>B737</a:t>
            </a:r>
          </a:p>
          <a:p>
            <a:pPr algn="ctr"/>
            <a:r>
              <a:rPr lang="fr-FR" sz="1800" b="1" dirty="0" smtClean="0">
                <a:effectLst/>
                <a:latin typeface="Times New Roman" panose="02020603050405020304" pitchFamily="18" charset="0"/>
                <a:ea typeface="Times New Roman" panose="02020603050405020304" pitchFamily="18" charset="0"/>
              </a:rPr>
              <a:t>chaîne </a:t>
            </a:r>
            <a:r>
              <a:rPr lang="fr-FR" sz="1800" b="1" dirty="0">
                <a:effectLst/>
                <a:latin typeface="Times New Roman" panose="02020603050405020304" pitchFamily="18" charset="0"/>
                <a:ea typeface="Times New Roman" panose="02020603050405020304" pitchFamily="18" charset="0"/>
              </a:rPr>
              <a:t>profondeur</a:t>
            </a:r>
            <a:endParaRPr lang="fr-FR" b="1" dirty="0"/>
          </a:p>
        </p:txBody>
      </p:sp>
    </p:spTree>
    <p:extLst>
      <p:ext uri="{BB962C8B-B14F-4D97-AF65-F5344CB8AC3E}">
        <p14:creationId xmlns:p14="http://schemas.microsoft.com/office/powerpoint/2010/main" val="17305299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C706764-C78F-3AB6-4A7A-0FCC4A401E52}"/>
              </a:ext>
            </a:extLst>
          </p:cNvPr>
          <p:cNvSpPr txBox="1"/>
          <p:nvPr/>
        </p:nvSpPr>
        <p:spPr>
          <a:xfrm>
            <a:off x="287364" y="1728053"/>
            <a:ext cx="6097836" cy="42909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63538" indent="-363538" algn="l">
              <a:spcBef>
                <a:spcPts val="3300"/>
              </a:spcBef>
              <a:spcAft>
                <a:spcPts val="1015"/>
              </a:spcAft>
            </a:pPr>
            <a:r>
              <a:rPr lang="fr-FR" sz="1800" b="1" dirty="0" smtClean="0">
                <a:effectLst/>
                <a:ea typeface="Times New Roman" panose="02020603050405020304" pitchFamily="18" charset="0"/>
              </a:rPr>
              <a:t>Commandes </a:t>
            </a:r>
            <a:r>
              <a:rPr lang="fr-FR" sz="1800" b="1" dirty="0">
                <a:effectLst/>
                <a:ea typeface="Times New Roman" panose="02020603050405020304" pitchFamily="18" charset="0"/>
              </a:rPr>
              <a:t>pilote</a:t>
            </a:r>
          </a:p>
          <a:p>
            <a:pPr marL="285750" indent="-285750" algn="just">
              <a:spcBef>
                <a:spcPts val="300"/>
              </a:spcBef>
              <a:spcAft>
                <a:spcPts val="0"/>
              </a:spcAft>
              <a:buFont typeface="Arial" panose="020B0604020202020204" pitchFamily="34" charset="0"/>
              <a:buChar char="•"/>
            </a:pPr>
            <a:r>
              <a:rPr lang="fr-FR" sz="1800" b="1" spc="0" dirty="0">
                <a:solidFill>
                  <a:srgbClr val="000000"/>
                </a:solidFill>
                <a:effectLst/>
                <a:ea typeface="Times New Roman" panose="02020603050405020304" pitchFamily="18" charset="0"/>
                <a:cs typeface="Times New Roman" panose="02020603050405020304" pitchFamily="18" charset="0"/>
              </a:rPr>
              <a:t>Le roulis et le tangage </a:t>
            </a:r>
            <a:r>
              <a:rPr lang="fr-FR" sz="1800" dirty="0">
                <a:effectLst/>
                <a:ea typeface="Times New Roman" panose="02020603050405020304" pitchFamily="18" charset="0"/>
              </a:rPr>
              <a:t>sont commandés, par deux « </a:t>
            </a:r>
            <a:r>
              <a:rPr lang="fr-FR" sz="1800" b="1" spc="0" dirty="0" err="1">
                <a:solidFill>
                  <a:srgbClr val="000000"/>
                </a:solidFill>
                <a:effectLst/>
                <a:ea typeface="Times New Roman" panose="02020603050405020304" pitchFamily="18" charset="0"/>
                <a:cs typeface="Times New Roman" panose="02020603050405020304" pitchFamily="18" charset="0"/>
              </a:rPr>
              <a:t>mini-manches</a:t>
            </a:r>
            <a:r>
              <a:rPr lang="fr-FR" sz="1800" b="1" spc="0" dirty="0">
                <a:solidFill>
                  <a:srgbClr val="000000"/>
                </a:solidFill>
                <a:effectLst/>
                <a:ea typeface="Times New Roman" panose="02020603050405020304" pitchFamily="18" charset="0"/>
                <a:cs typeface="Times New Roman" panose="02020603050405020304" pitchFamily="18" charset="0"/>
              </a:rPr>
              <a:t> </a:t>
            </a:r>
            <a:r>
              <a:rPr lang="fr-FR" sz="1800" dirty="0">
                <a:effectLst/>
                <a:ea typeface="Times New Roman" panose="02020603050405020304" pitchFamily="18" charset="0"/>
              </a:rPr>
              <a:t>» ou « manches latéraux » (</a:t>
            </a:r>
            <a:r>
              <a:rPr lang="fr-FR" sz="1800" dirty="0" err="1">
                <a:effectLst/>
                <a:ea typeface="Times New Roman" panose="02020603050405020304" pitchFamily="18" charset="0"/>
              </a:rPr>
              <a:t>sidesticks</a:t>
            </a:r>
            <a:r>
              <a:rPr lang="fr-FR" sz="1800" dirty="0">
                <a:effectLst/>
                <a:ea typeface="Times New Roman" panose="02020603050405020304" pitchFamily="18" charset="0"/>
              </a:rPr>
              <a:t>) non couplés mécaniquement et maintenus au neutre par des ressorts ; chacun donne des ordres électriques indépendants aux calculateurs de commandes de vol.</a:t>
            </a:r>
          </a:p>
          <a:p>
            <a:pPr marL="285750" indent="-285750" algn="just">
              <a:spcBef>
                <a:spcPts val="300"/>
              </a:spcBef>
              <a:spcAft>
                <a:spcPts val="0"/>
              </a:spcAft>
              <a:buFont typeface="Arial" panose="020B0604020202020204" pitchFamily="34" charset="0"/>
              <a:buChar char="•"/>
            </a:pPr>
            <a:r>
              <a:rPr lang="fr-FR" sz="1800" b="1" spc="0" dirty="0">
                <a:solidFill>
                  <a:srgbClr val="000000"/>
                </a:solidFill>
                <a:effectLst/>
                <a:ea typeface="Times New Roman" panose="02020603050405020304" pitchFamily="18" charset="0"/>
                <a:cs typeface="Times New Roman" panose="02020603050405020304" pitchFamily="18" charset="0"/>
              </a:rPr>
              <a:t>Deux palonniers </a:t>
            </a:r>
            <a:r>
              <a:rPr lang="fr-FR" sz="1800" dirty="0">
                <a:effectLst/>
                <a:ea typeface="Times New Roman" panose="02020603050405020304" pitchFamily="18" charset="0"/>
              </a:rPr>
              <a:t>accouplés mécaniquement assurent la commande mécanique de la direction en secours.</a:t>
            </a:r>
          </a:p>
          <a:p>
            <a:pPr marL="285750" indent="-285750" algn="just">
              <a:spcBef>
                <a:spcPts val="300"/>
              </a:spcBef>
              <a:spcAft>
                <a:spcPts val="0"/>
              </a:spcAft>
              <a:buFont typeface="Arial" panose="020B0604020202020204" pitchFamily="34" charset="0"/>
              <a:buChar char="•"/>
            </a:pPr>
            <a:r>
              <a:rPr lang="fr-FR" sz="1800" b="1" spc="0" dirty="0">
                <a:solidFill>
                  <a:srgbClr val="000000"/>
                </a:solidFill>
                <a:effectLst/>
                <a:ea typeface="Times New Roman" panose="02020603050405020304" pitchFamily="18" charset="0"/>
                <a:cs typeface="Times New Roman" panose="02020603050405020304" pitchFamily="18" charset="0"/>
              </a:rPr>
              <a:t>Deux volants </a:t>
            </a:r>
            <a:r>
              <a:rPr lang="fr-FR" sz="1800" dirty="0">
                <a:effectLst/>
                <a:ea typeface="Times New Roman" panose="02020603050405020304" pitchFamily="18" charset="0"/>
              </a:rPr>
              <a:t>(au pylône) assurent la commande mécanique du plan horizontal réglable (THS ou </a:t>
            </a:r>
            <a:r>
              <a:rPr lang="fr-FR" sz="1800" dirty="0" err="1">
                <a:effectLst/>
                <a:ea typeface="Times New Roman" panose="02020603050405020304" pitchFamily="18" charset="0"/>
              </a:rPr>
              <a:t>stabilizer</a:t>
            </a:r>
            <a:r>
              <a:rPr lang="fr-FR" sz="1800" dirty="0">
                <a:effectLst/>
                <a:ea typeface="Times New Roman" panose="02020603050405020304" pitchFamily="18" charset="0"/>
              </a:rPr>
              <a:t>) en secours.</a:t>
            </a:r>
          </a:p>
          <a:p>
            <a:pPr marL="285750" indent="-285750" algn="just">
              <a:spcBef>
                <a:spcPts val="300"/>
              </a:spcBef>
              <a:spcAft>
                <a:spcPts val="0"/>
              </a:spcAft>
              <a:buFont typeface="Arial" panose="020B0604020202020204" pitchFamily="34" charset="0"/>
              <a:buChar char="•"/>
            </a:pPr>
            <a:r>
              <a:rPr lang="fr-FR" sz="1800" b="1" spc="0" dirty="0">
                <a:solidFill>
                  <a:srgbClr val="000000"/>
                </a:solidFill>
                <a:effectLst/>
                <a:ea typeface="Times New Roman" panose="02020603050405020304" pitchFamily="18" charset="0"/>
                <a:cs typeface="Times New Roman" panose="02020603050405020304" pitchFamily="18" charset="0"/>
              </a:rPr>
              <a:t>Un levier </a:t>
            </a:r>
            <a:r>
              <a:rPr lang="fr-FR" sz="1800" dirty="0">
                <a:effectLst/>
                <a:ea typeface="Times New Roman" panose="02020603050405020304" pitchFamily="18" charset="0"/>
              </a:rPr>
              <a:t>assure la commande des speed-</a:t>
            </a:r>
            <a:r>
              <a:rPr lang="fr-FR" sz="1800" dirty="0" err="1">
                <a:effectLst/>
                <a:ea typeface="Times New Roman" panose="02020603050405020304" pitchFamily="18" charset="0"/>
              </a:rPr>
              <a:t>brakes</a:t>
            </a:r>
            <a:r>
              <a:rPr lang="fr-FR" sz="1800" dirty="0">
                <a:effectLst/>
                <a:ea typeface="Times New Roman" panose="02020603050405020304" pitchFamily="18" charset="0"/>
              </a:rPr>
              <a:t>.</a:t>
            </a:r>
          </a:p>
          <a:p>
            <a:pPr marL="285750" indent="-285750" algn="just">
              <a:spcBef>
                <a:spcPts val="300"/>
              </a:spcBef>
              <a:spcAft>
                <a:spcPts val="3020"/>
              </a:spcAft>
              <a:buFont typeface="Arial" panose="020B0604020202020204" pitchFamily="34" charset="0"/>
              <a:buChar char="•"/>
            </a:pPr>
            <a:r>
              <a:rPr lang="fr-FR" sz="1800" b="1" spc="0" dirty="0">
                <a:solidFill>
                  <a:srgbClr val="000000"/>
                </a:solidFill>
                <a:effectLst/>
                <a:ea typeface="Times New Roman" panose="02020603050405020304" pitchFamily="18" charset="0"/>
                <a:cs typeface="Times New Roman" panose="02020603050405020304" pitchFamily="18" charset="0"/>
              </a:rPr>
              <a:t>Un rotacteur </a:t>
            </a:r>
            <a:r>
              <a:rPr lang="fr-FR" sz="1800" dirty="0">
                <a:effectLst/>
                <a:ea typeface="Times New Roman" panose="02020603050405020304" pitchFamily="18" charset="0"/>
              </a:rPr>
              <a:t>(sur le pylône) assure la commande du trim direction (</a:t>
            </a:r>
            <a:r>
              <a:rPr lang="fr-FR" sz="1800" dirty="0" err="1">
                <a:effectLst/>
                <a:ea typeface="Times New Roman" panose="02020603050405020304" pitchFamily="18" charset="0"/>
              </a:rPr>
              <a:t>rudder</a:t>
            </a:r>
            <a:r>
              <a:rPr lang="fr-FR" sz="1800" dirty="0">
                <a:effectLst/>
                <a:ea typeface="Times New Roman" panose="02020603050405020304" pitchFamily="18" charset="0"/>
              </a:rPr>
              <a:t> trim). Par contre, il n’y a pas de commande de trim aileron.</a:t>
            </a:r>
          </a:p>
        </p:txBody>
      </p:sp>
      <p:sp>
        <p:nvSpPr>
          <p:cNvPr id="6" name="ZoneTexte 5">
            <a:extLst>
              <a:ext uri="{FF2B5EF4-FFF2-40B4-BE49-F238E27FC236}">
                <a16:creationId xmlns:a16="http://schemas.microsoft.com/office/drawing/2014/main" id="{BFA56ADE-876C-E9EC-88A9-097343F33EE3}"/>
              </a:ext>
            </a:extLst>
          </p:cNvPr>
          <p:cNvSpPr txBox="1"/>
          <p:nvPr/>
        </p:nvSpPr>
        <p:spPr>
          <a:xfrm>
            <a:off x="4657372" y="195463"/>
            <a:ext cx="313155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just">
              <a:buClr>
                <a:srgbClr val="000000"/>
              </a:buClr>
              <a:buSzPts val="1400"/>
              <a:tabLst>
                <a:tab pos="483870" algn="l"/>
              </a:tabLst>
            </a:pPr>
            <a:r>
              <a:rPr lang="fr-FR" sz="1800" b="1" u="none" strike="noStrike" spc="0" dirty="0">
                <a:effectLst/>
                <a:ea typeface="Times New Roman" panose="02020603050405020304" pitchFamily="18" charset="0"/>
                <a:cs typeface="Times New Roman" panose="02020603050405020304" pitchFamily="18" charset="0"/>
              </a:rPr>
              <a:t>EXEMPLES TYPES</a:t>
            </a:r>
          </a:p>
        </p:txBody>
      </p:sp>
      <p:sp>
        <p:nvSpPr>
          <p:cNvPr id="8" name="ZoneTexte 7">
            <a:extLst>
              <a:ext uri="{FF2B5EF4-FFF2-40B4-BE49-F238E27FC236}">
                <a16:creationId xmlns:a16="http://schemas.microsoft.com/office/drawing/2014/main" id="{AEF6B63C-8295-6402-5172-33494730F5E4}"/>
              </a:ext>
            </a:extLst>
          </p:cNvPr>
          <p:cNvSpPr txBox="1"/>
          <p:nvPr/>
        </p:nvSpPr>
        <p:spPr>
          <a:xfrm>
            <a:off x="1848079" y="644099"/>
            <a:ext cx="827642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Commandes </a:t>
            </a:r>
            <a:r>
              <a:rPr lang="fr-FR" sz="1800" u="none" strike="noStrike" spc="0" dirty="0" err="1">
                <a:effectLst/>
                <a:latin typeface="Times New Roman" panose="02020603050405020304" pitchFamily="18" charset="0"/>
                <a:ea typeface="Times New Roman" panose="02020603050405020304" pitchFamily="18" charset="0"/>
                <a:cs typeface="Times New Roman" panose="02020603050405020304" pitchFamily="18" charset="0"/>
              </a:rPr>
              <a:t>électro-hydrauliques</a:t>
            </a:r>
            <a:r>
              <a:rPr lang="fr-FR" sz="1800"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dirty="0"/>
              <a:t>:type A330</a:t>
            </a:r>
          </a:p>
        </p:txBody>
      </p:sp>
      <p:pic>
        <p:nvPicPr>
          <p:cNvPr id="3"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17115" y="1697843"/>
            <a:ext cx="5522485" cy="4351338"/>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15526181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A913634-2E45-7B0C-A738-6303DC88F2AF}"/>
              </a:ext>
            </a:extLst>
          </p:cNvPr>
          <p:cNvSpPr>
            <a:spLocks noGrp="1"/>
          </p:cNvSpPr>
          <p:nvPr>
            <p:ph idx="1"/>
          </p:nvPr>
        </p:nvSpPr>
        <p:spPr>
          <a:xfrm>
            <a:off x="160856" y="1199572"/>
            <a:ext cx="6283487" cy="5326110"/>
          </a:xfrm>
        </p:spPr>
        <p:style>
          <a:lnRef idx="2">
            <a:schemeClr val="accent2"/>
          </a:lnRef>
          <a:fillRef idx="1">
            <a:schemeClr val="lt1"/>
          </a:fillRef>
          <a:effectRef idx="0">
            <a:schemeClr val="accent2"/>
          </a:effectRef>
          <a:fontRef idx="minor">
            <a:schemeClr val="dk1"/>
          </a:fontRef>
        </p:style>
        <p:txBody>
          <a:bodyPr>
            <a:noAutofit/>
          </a:bodyPr>
          <a:lstStyle/>
          <a:p>
            <a:pPr marL="0" indent="0" algn="just">
              <a:lnSpc>
                <a:spcPct val="100000"/>
              </a:lnSpc>
              <a:spcBef>
                <a:spcPts val="0"/>
              </a:spcBef>
              <a:buNone/>
            </a:pPr>
            <a:r>
              <a:rPr lang="fr-FR" sz="1800" b="1" dirty="0">
                <a:effectLst/>
                <a:ea typeface="Times New Roman" panose="02020603050405020304" pitchFamily="18" charset="0"/>
              </a:rPr>
              <a:t>Calculateurs</a:t>
            </a:r>
          </a:p>
          <a:p>
            <a:pPr marL="0" indent="0" algn="just">
              <a:lnSpc>
                <a:spcPct val="100000"/>
              </a:lnSpc>
              <a:spcBef>
                <a:spcPts val="0"/>
              </a:spcBef>
              <a:buNone/>
            </a:pPr>
            <a:r>
              <a:rPr lang="fr-FR" sz="1800" dirty="0">
                <a:effectLst/>
                <a:ea typeface="Times New Roman" panose="02020603050405020304" pitchFamily="18" charset="0"/>
              </a:rPr>
              <a:t>Toutes les gouvernes sont commandées électriquement par cinq calculateurs de vol qui traitent les ordres pilotes et pilote automatique :</a:t>
            </a:r>
          </a:p>
          <a:p>
            <a:pPr marL="0" indent="0" algn="just">
              <a:lnSpc>
                <a:spcPct val="100000"/>
              </a:lnSpc>
              <a:spcBef>
                <a:spcPts val="0"/>
              </a:spcBef>
              <a:buNone/>
            </a:pPr>
            <a:r>
              <a:rPr lang="fr-FR" sz="1800" b="1" dirty="0">
                <a:effectLst/>
                <a:ea typeface="Times New Roman" panose="02020603050405020304" pitchFamily="18" charset="0"/>
              </a:rPr>
              <a:t>trois calculateurs primaires </a:t>
            </a:r>
            <a:r>
              <a:rPr lang="fr-FR" sz="1800" b="0" spc="0" dirty="0">
                <a:solidFill>
                  <a:srgbClr val="000000"/>
                </a:solidFill>
                <a:effectLst/>
                <a:ea typeface="Times New Roman" panose="02020603050405020304" pitchFamily="18" charset="0"/>
                <a:cs typeface="Times New Roman" panose="02020603050405020304" pitchFamily="18" charset="0"/>
              </a:rPr>
              <a:t>assurent :</a:t>
            </a:r>
            <a:endParaRPr lang="fr-FR" sz="1800" b="1" dirty="0">
              <a:effectLst/>
              <a:ea typeface="Times New Roman" panose="02020603050405020304" pitchFamily="18" charset="0"/>
            </a:endParaRPr>
          </a:p>
          <a:p>
            <a:pPr marL="0" lvl="1" indent="0" algn="just">
              <a:lnSpc>
                <a:spcPct val="100000"/>
              </a:lnSpc>
              <a:spcBef>
                <a:spcPts val="0"/>
              </a:spcBef>
              <a:buClr>
                <a:srgbClr val="000000"/>
              </a:buClr>
              <a:buSzPts val="1200"/>
              <a:buFont typeface="Courier New" panose="02070309020205020404" pitchFamily="49" charset="0"/>
              <a:buChar char="o"/>
              <a:tabLst>
                <a:tab pos="639445" algn="l"/>
              </a:tabLst>
            </a:pPr>
            <a:r>
              <a:rPr lang="fr-FR" sz="1800" u="none" strike="noStrike" spc="0" dirty="0">
                <a:effectLst/>
                <a:ea typeface="Times New Roman" panose="02020603050405020304" pitchFamily="18" charset="0"/>
                <a:cs typeface="Times New Roman" panose="02020603050405020304" pitchFamily="18" charset="0"/>
              </a:rPr>
              <a:t>les lois normales, alternantes et directes ;</a:t>
            </a:r>
          </a:p>
          <a:p>
            <a:pPr marL="0" lvl="1" indent="0" algn="just">
              <a:lnSpc>
                <a:spcPct val="100000"/>
              </a:lnSpc>
              <a:spcBef>
                <a:spcPts val="0"/>
              </a:spcBef>
              <a:buClr>
                <a:srgbClr val="000000"/>
              </a:buClr>
              <a:buSzPts val="1200"/>
              <a:buFont typeface="Courier New" panose="02070309020205020404" pitchFamily="49" charset="0"/>
              <a:buChar char="o"/>
              <a:tabLst>
                <a:tab pos="639445" algn="l"/>
              </a:tabLst>
            </a:pPr>
            <a:r>
              <a:rPr lang="fr-FR" sz="1800" u="none" strike="noStrike" spc="0" dirty="0">
                <a:effectLst/>
                <a:ea typeface="Times New Roman" panose="02020603050405020304" pitchFamily="18" charset="0"/>
                <a:cs typeface="Times New Roman" panose="02020603050405020304" pitchFamily="18" charset="0"/>
              </a:rPr>
              <a:t>la commande des aérofreins et spoilers sol ;</a:t>
            </a:r>
          </a:p>
          <a:p>
            <a:pPr marL="0" lvl="1" indent="0" algn="just">
              <a:lnSpc>
                <a:spcPct val="100000"/>
              </a:lnSpc>
              <a:spcBef>
                <a:spcPts val="0"/>
              </a:spcBef>
              <a:buClr>
                <a:srgbClr val="000000"/>
              </a:buClr>
              <a:buSzPts val="1200"/>
              <a:buFont typeface="Courier New" panose="02070309020205020404" pitchFamily="49" charset="0"/>
              <a:buChar char="o"/>
              <a:tabLst>
                <a:tab pos="639445" algn="l"/>
              </a:tabLst>
            </a:pPr>
            <a:r>
              <a:rPr lang="fr-FR" sz="1800" u="none" strike="noStrike" spc="0" dirty="0">
                <a:effectLst/>
                <a:ea typeface="Times New Roman" panose="02020603050405020304" pitchFamily="18" charset="0"/>
                <a:cs typeface="Times New Roman" panose="02020603050405020304" pitchFamily="18" charset="0"/>
              </a:rPr>
              <a:t>le calcul </a:t>
            </a:r>
            <a:r>
              <a:rPr lang="fr-FR" sz="1400" u="none" strike="noStrike" spc="0" dirty="0">
                <a:effectLst/>
                <a:ea typeface="Times New Roman" panose="02020603050405020304" pitchFamily="18" charset="0"/>
                <a:cs typeface="Times New Roman" panose="02020603050405020304" pitchFamily="18" charset="0"/>
              </a:rPr>
              <a:t>des vitesses caractéristiques ;</a:t>
            </a:r>
          </a:p>
          <a:p>
            <a:pPr marL="0" lvl="1" indent="0" algn="just">
              <a:lnSpc>
                <a:spcPct val="100000"/>
              </a:lnSpc>
              <a:spcBef>
                <a:spcPts val="0"/>
              </a:spcBef>
              <a:buClr>
                <a:srgbClr val="000000"/>
              </a:buClr>
              <a:buSzPts val="1200"/>
              <a:buNone/>
            </a:pPr>
            <a:r>
              <a:rPr lang="fr-FR" sz="1800" b="1" dirty="0">
                <a:effectLst/>
                <a:ea typeface="Times New Roman" panose="02020603050405020304" pitchFamily="18" charset="0"/>
              </a:rPr>
              <a:t>deux calculateurs secondaires </a:t>
            </a:r>
            <a:r>
              <a:rPr lang="fr-FR" sz="1800" b="0" spc="0" dirty="0">
                <a:solidFill>
                  <a:srgbClr val="000000"/>
                </a:solidFill>
                <a:effectLst/>
                <a:ea typeface="Times New Roman" panose="02020603050405020304" pitchFamily="18" charset="0"/>
                <a:cs typeface="Times New Roman" panose="02020603050405020304" pitchFamily="18" charset="0"/>
              </a:rPr>
              <a:t>assurent :</a:t>
            </a:r>
            <a:endParaRPr lang="fr-FR" sz="1800" b="1" dirty="0">
              <a:effectLst/>
              <a:ea typeface="Times New Roman" panose="02020603050405020304" pitchFamily="18" charset="0"/>
            </a:endParaRPr>
          </a:p>
          <a:p>
            <a:pPr marL="0" lvl="1" indent="0" algn="just">
              <a:lnSpc>
                <a:spcPct val="100000"/>
              </a:lnSpc>
              <a:spcBef>
                <a:spcPts val="0"/>
              </a:spcBef>
              <a:buClr>
                <a:srgbClr val="000000"/>
              </a:buClr>
              <a:buSzPts val="1200"/>
              <a:buFont typeface="Courier New" panose="02070309020205020404" pitchFamily="49" charset="0"/>
              <a:buChar char="o"/>
              <a:tabLst>
                <a:tab pos="358775" algn="l"/>
              </a:tabLst>
            </a:pPr>
            <a:r>
              <a:rPr lang="fr-FR" sz="1800" u="none" strike="noStrike" spc="0" dirty="0">
                <a:effectLst/>
                <a:ea typeface="Times New Roman" panose="02020603050405020304" pitchFamily="18" charset="0"/>
                <a:cs typeface="Times New Roman" panose="02020603050405020304" pitchFamily="18" charset="0"/>
              </a:rPr>
              <a:t>la loi directe (fonction amortissement lacet incluse) </a:t>
            </a:r>
          </a:p>
          <a:p>
            <a:pPr marL="0" marR="266700" lvl="1" indent="0" algn="just">
              <a:lnSpc>
                <a:spcPct val="100000"/>
              </a:lnSpc>
              <a:spcBef>
                <a:spcPts val="0"/>
              </a:spcBef>
              <a:buClr>
                <a:srgbClr val="000000"/>
              </a:buClr>
              <a:buSzPts val="1200"/>
              <a:buFont typeface="Courier New" panose="02070309020205020404" pitchFamily="49" charset="0"/>
              <a:buChar char="o"/>
              <a:tabLst>
                <a:tab pos="358775" algn="l"/>
              </a:tabLst>
            </a:pPr>
            <a:r>
              <a:rPr lang="fr-FR" sz="1800" u="none" strike="noStrike" spc="0" dirty="0">
                <a:effectLst/>
                <a:ea typeface="Times New Roman" panose="02020603050405020304" pitchFamily="18" charset="0"/>
                <a:cs typeface="Times New Roman" panose="02020603050405020304" pitchFamily="18" charset="0"/>
              </a:rPr>
              <a:t>le trim direction (</a:t>
            </a:r>
            <a:r>
              <a:rPr lang="fr-FR" sz="1800" u="none" strike="noStrike" spc="0" dirty="0" err="1">
                <a:effectLst/>
                <a:ea typeface="Times New Roman" panose="02020603050405020304" pitchFamily="18" charset="0"/>
                <a:cs typeface="Times New Roman" panose="02020603050405020304" pitchFamily="18" charset="0"/>
              </a:rPr>
              <a:t>rudder</a:t>
            </a:r>
            <a:r>
              <a:rPr lang="fr-FR" sz="1800" u="none" strike="noStrike" spc="0" dirty="0">
                <a:effectLst/>
                <a:ea typeface="Times New Roman" panose="02020603050405020304" pitchFamily="18" charset="0"/>
                <a:cs typeface="Times New Roman" panose="02020603050405020304" pitchFamily="18" charset="0"/>
              </a:rPr>
              <a:t> trim), le limiteur de débattement gouverne (</a:t>
            </a:r>
            <a:r>
              <a:rPr lang="fr-FR" sz="1800" u="none" strike="noStrike" spc="0" dirty="0" err="1">
                <a:effectLst/>
                <a:ea typeface="Times New Roman" panose="02020603050405020304" pitchFamily="18" charset="0"/>
                <a:cs typeface="Times New Roman" panose="02020603050405020304" pitchFamily="18" charset="0"/>
              </a:rPr>
              <a:t>rudder</a:t>
            </a:r>
            <a:r>
              <a:rPr lang="fr-FR" sz="1800" u="none" strike="noStrike" spc="0" dirty="0">
                <a:effectLst/>
                <a:ea typeface="Times New Roman" panose="02020603050405020304" pitchFamily="18" charset="0"/>
                <a:cs typeface="Times New Roman" panose="02020603050405020304" pitchFamily="18" charset="0"/>
              </a:rPr>
              <a:t> </a:t>
            </a:r>
            <a:r>
              <a:rPr lang="fr-FR" sz="1800" u="none" strike="noStrike" spc="0" dirty="0" err="1">
                <a:effectLst/>
                <a:ea typeface="Times New Roman" panose="02020603050405020304" pitchFamily="18" charset="0"/>
                <a:cs typeface="Times New Roman" panose="02020603050405020304" pitchFamily="18" charset="0"/>
              </a:rPr>
              <a:t>travel</a:t>
            </a:r>
            <a:r>
              <a:rPr lang="fr-FR" sz="1800" u="none" strike="noStrike" spc="0" dirty="0">
                <a:effectLst/>
                <a:ea typeface="Times New Roman" panose="02020603050405020304" pitchFamily="18" charset="0"/>
                <a:cs typeface="Times New Roman" panose="02020603050405020304" pitchFamily="18" charset="0"/>
              </a:rPr>
              <a:t>) et le limiteur de débattement palonniers (</a:t>
            </a:r>
            <a:r>
              <a:rPr lang="fr-FR" sz="1800" u="none" strike="noStrike" spc="0" dirty="0" err="1">
                <a:effectLst/>
                <a:ea typeface="Times New Roman" panose="02020603050405020304" pitchFamily="18" charset="0"/>
                <a:cs typeface="Times New Roman" panose="02020603050405020304" pitchFamily="18" charset="0"/>
              </a:rPr>
              <a:t>pedal</a:t>
            </a:r>
            <a:r>
              <a:rPr lang="fr-FR" sz="1800" u="none" strike="noStrike" spc="0" dirty="0">
                <a:effectLst/>
                <a:ea typeface="Times New Roman" panose="02020603050405020304" pitchFamily="18" charset="0"/>
                <a:cs typeface="Times New Roman" panose="02020603050405020304" pitchFamily="18" charset="0"/>
              </a:rPr>
              <a:t> </a:t>
            </a:r>
            <a:r>
              <a:rPr lang="fr-FR" sz="1800" u="none" strike="noStrike" spc="0" dirty="0" err="1">
                <a:effectLst/>
                <a:ea typeface="Times New Roman" panose="02020603050405020304" pitchFamily="18" charset="0"/>
                <a:cs typeface="Times New Roman" panose="02020603050405020304" pitchFamily="18" charset="0"/>
              </a:rPr>
              <a:t>travel</a:t>
            </a:r>
            <a:r>
              <a:rPr lang="fr-FR" sz="1800" u="none" strike="noStrike" spc="0" dirty="0">
                <a:effectLst/>
                <a:ea typeface="Times New Roman" panose="02020603050405020304" pitchFamily="18" charset="0"/>
                <a:cs typeface="Times New Roman" panose="02020603050405020304" pitchFamily="18" charset="0"/>
              </a:rPr>
              <a:t> </a:t>
            </a:r>
            <a:r>
              <a:rPr lang="fr-FR" sz="1400" u="none" strike="noStrike" spc="0" dirty="0" err="1">
                <a:effectLst/>
                <a:ea typeface="Times New Roman" panose="02020603050405020304" pitchFamily="18" charset="0"/>
                <a:cs typeface="Times New Roman" panose="02020603050405020304" pitchFamily="18" charset="0"/>
              </a:rPr>
              <a:t>limit</a:t>
            </a:r>
            <a:r>
              <a:rPr lang="fr-FR" sz="1400" u="none" strike="noStrike" spc="0" dirty="0">
                <a:effectLst/>
                <a:ea typeface="Times New Roman" panose="02020603050405020304" pitchFamily="18" charset="0"/>
                <a:cs typeface="Times New Roman" panose="02020603050405020304" pitchFamily="18" charset="0"/>
              </a:rPr>
              <a:t>).</a:t>
            </a:r>
          </a:p>
          <a:p>
            <a:pPr marL="0" indent="0" algn="just">
              <a:lnSpc>
                <a:spcPct val="100000"/>
              </a:lnSpc>
              <a:spcBef>
                <a:spcPts val="0"/>
              </a:spcBef>
              <a:buNone/>
            </a:pPr>
            <a:r>
              <a:rPr lang="fr-FR" sz="1800" b="1" spc="0" dirty="0">
                <a:solidFill>
                  <a:srgbClr val="000000"/>
                </a:solidFill>
                <a:effectLst/>
                <a:ea typeface="Times New Roman" panose="02020603050405020304" pitchFamily="18" charset="0"/>
                <a:cs typeface="Times New Roman" panose="02020603050405020304" pitchFamily="18" charset="0"/>
              </a:rPr>
              <a:t>Nota </a:t>
            </a:r>
            <a:r>
              <a:rPr lang="fr-FR" sz="1800" dirty="0">
                <a:effectLst/>
                <a:ea typeface="Times New Roman" panose="02020603050405020304" pitchFamily="18" charset="0"/>
              </a:rPr>
              <a:t>: Un seul calculateur de n’importe quel type est capable d’assurer en toute sécurité le contrôle de l’avion en vol et à l’atterrissage.</a:t>
            </a:r>
          </a:p>
          <a:p>
            <a:pPr marL="0" indent="0" algn="just">
              <a:lnSpc>
                <a:spcPct val="100000"/>
              </a:lnSpc>
              <a:spcBef>
                <a:spcPts val="0"/>
              </a:spcBef>
              <a:buNone/>
            </a:pPr>
            <a:r>
              <a:rPr lang="fr-FR" sz="1800" dirty="0">
                <a:effectLst/>
                <a:ea typeface="Times New Roman" panose="02020603050405020304" pitchFamily="18" charset="0"/>
              </a:rPr>
              <a:t>Chaque calculateur primaire peut commander huit servocommandes, donc assurer le contrôle complet de l’avion (loi </a:t>
            </a:r>
            <a:r>
              <a:rPr lang="fr-FR" sz="1800" dirty="0" smtClean="0">
                <a:effectLst/>
                <a:ea typeface="Times New Roman" panose="02020603050405020304" pitchFamily="18" charset="0"/>
              </a:rPr>
              <a:t>normale).</a:t>
            </a:r>
            <a:endParaRPr lang="fr-FR" sz="1800" dirty="0">
              <a:effectLst/>
              <a:ea typeface="Times New Roman" panose="02020603050405020304" pitchFamily="18" charset="0"/>
            </a:endParaRPr>
          </a:p>
        </p:txBody>
      </p:sp>
      <p:sp>
        <p:nvSpPr>
          <p:cNvPr id="4" name="ZoneTexte 3">
            <a:extLst>
              <a:ext uri="{FF2B5EF4-FFF2-40B4-BE49-F238E27FC236}">
                <a16:creationId xmlns:a16="http://schemas.microsoft.com/office/drawing/2014/main" id="{AB0548D1-8C7E-0D2E-3855-8A6D1E92A7ED}"/>
              </a:ext>
            </a:extLst>
          </p:cNvPr>
          <p:cNvSpPr txBox="1"/>
          <p:nvPr/>
        </p:nvSpPr>
        <p:spPr>
          <a:xfrm>
            <a:off x="4657372" y="195463"/>
            <a:ext cx="313155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just">
              <a:buClr>
                <a:srgbClr val="000000"/>
              </a:buClr>
              <a:buSzPts val="1400"/>
              <a:tabLst>
                <a:tab pos="483870" algn="l"/>
              </a:tabLst>
            </a:pPr>
            <a:r>
              <a:rPr lang="fr-FR" sz="1800" b="1" u="none" strike="noStrike" spc="0" dirty="0">
                <a:effectLst/>
                <a:ea typeface="Times New Roman" panose="02020603050405020304" pitchFamily="18" charset="0"/>
                <a:cs typeface="Times New Roman" panose="02020603050405020304" pitchFamily="18" charset="0"/>
              </a:rPr>
              <a:t>EXEMPLES TYPES</a:t>
            </a:r>
          </a:p>
        </p:txBody>
      </p:sp>
      <p:sp>
        <p:nvSpPr>
          <p:cNvPr id="5" name="ZoneTexte 4">
            <a:extLst>
              <a:ext uri="{FF2B5EF4-FFF2-40B4-BE49-F238E27FC236}">
                <a16:creationId xmlns:a16="http://schemas.microsoft.com/office/drawing/2014/main" id="{0C8BF676-4826-1705-2C35-BC0BFF382D58}"/>
              </a:ext>
            </a:extLst>
          </p:cNvPr>
          <p:cNvSpPr txBox="1"/>
          <p:nvPr/>
        </p:nvSpPr>
        <p:spPr>
          <a:xfrm>
            <a:off x="1848079" y="644099"/>
            <a:ext cx="827642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Commandes </a:t>
            </a:r>
            <a:r>
              <a:rPr lang="fr-FR" sz="1800" u="none" strike="noStrike" spc="0" dirty="0" err="1">
                <a:effectLst/>
                <a:latin typeface="Times New Roman" panose="02020603050405020304" pitchFamily="18" charset="0"/>
                <a:ea typeface="Times New Roman" panose="02020603050405020304" pitchFamily="18" charset="0"/>
                <a:cs typeface="Times New Roman" panose="02020603050405020304" pitchFamily="18" charset="0"/>
              </a:rPr>
              <a:t>électro-hydrauliques</a:t>
            </a:r>
            <a:r>
              <a:rPr lang="fr-FR" sz="1800"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dirty="0"/>
              <a:t>:type A330</a:t>
            </a:r>
          </a:p>
        </p:txBody>
      </p:sp>
      <p:pic>
        <p:nvPicPr>
          <p:cNvPr id="6" name="Espace réservé du contenu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9772" y="1686958"/>
            <a:ext cx="5522485" cy="4351338"/>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10823383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a:extLst>
              <a:ext uri="{FF2B5EF4-FFF2-40B4-BE49-F238E27FC236}">
                <a16:creationId xmlns:a16="http://schemas.microsoft.com/office/drawing/2014/main" id="{3AEEDAD6-E902-41C1-F632-CDC6C42F9788}"/>
              </a:ext>
            </a:extLst>
          </p:cNvPr>
          <p:cNvSpPr txBox="1"/>
          <p:nvPr/>
        </p:nvSpPr>
        <p:spPr>
          <a:xfrm>
            <a:off x="174893" y="5580599"/>
            <a:ext cx="1184221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r>
              <a:rPr lang="fr-FR" sz="1800" dirty="0">
                <a:effectLst/>
                <a:ea typeface="Times New Roman" panose="02020603050405020304" pitchFamily="18" charset="0"/>
              </a:rPr>
              <a:t>Elle est formée de deux parties, une partie commande (électrique ou mécanique) et une partie puissance (hydraulique).</a:t>
            </a:r>
            <a:endParaRPr lang="fr-FR" dirty="0"/>
          </a:p>
        </p:txBody>
      </p:sp>
      <p:sp>
        <p:nvSpPr>
          <p:cNvPr id="6" name="ZoneTexte 5">
            <a:extLst>
              <a:ext uri="{FF2B5EF4-FFF2-40B4-BE49-F238E27FC236}">
                <a16:creationId xmlns:a16="http://schemas.microsoft.com/office/drawing/2014/main" id="{B9C428F4-CCC4-EE47-C222-456C8E6AAC02}"/>
              </a:ext>
            </a:extLst>
          </p:cNvPr>
          <p:cNvSpPr txBox="1"/>
          <p:nvPr/>
        </p:nvSpPr>
        <p:spPr>
          <a:xfrm>
            <a:off x="4657372" y="195463"/>
            <a:ext cx="313155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just">
              <a:buClr>
                <a:srgbClr val="000000"/>
              </a:buClr>
              <a:buSzPts val="1400"/>
              <a:tabLst>
                <a:tab pos="483870" algn="l"/>
              </a:tabLst>
            </a:pPr>
            <a:r>
              <a:rPr lang="fr-FR" sz="1800" b="1" u="none" strike="noStrike" spc="0" dirty="0">
                <a:effectLst/>
                <a:ea typeface="Times New Roman" panose="02020603050405020304" pitchFamily="18" charset="0"/>
                <a:cs typeface="Times New Roman" panose="02020603050405020304" pitchFamily="18" charset="0"/>
              </a:rPr>
              <a:t>EXEMPLES TYPES</a:t>
            </a:r>
          </a:p>
        </p:txBody>
      </p:sp>
      <p:sp>
        <p:nvSpPr>
          <p:cNvPr id="7" name="ZoneTexte 6">
            <a:extLst>
              <a:ext uri="{FF2B5EF4-FFF2-40B4-BE49-F238E27FC236}">
                <a16:creationId xmlns:a16="http://schemas.microsoft.com/office/drawing/2014/main" id="{12535308-530D-9AF2-7886-CD6CCDE3703E}"/>
              </a:ext>
            </a:extLst>
          </p:cNvPr>
          <p:cNvSpPr txBox="1"/>
          <p:nvPr/>
        </p:nvSpPr>
        <p:spPr>
          <a:xfrm>
            <a:off x="1848079" y="644099"/>
            <a:ext cx="827642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Commandes </a:t>
            </a:r>
            <a:r>
              <a:rPr lang="fr-FR" sz="1800" u="none" strike="noStrike" spc="0" dirty="0" err="1">
                <a:effectLst/>
                <a:latin typeface="Times New Roman" panose="02020603050405020304" pitchFamily="18" charset="0"/>
                <a:ea typeface="Times New Roman" panose="02020603050405020304" pitchFamily="18" charset="0"/>
                <a:cs typeface="Times New Roman" panose="02020603050405020304" pitchFamily="18" charset="0"/>
              </a:rPr>
              <a:t>électro-hydrauliques</a:t>
            </a:r>
            <a:r>
              <a:rPr lang="fr-FR" sz="1800"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dirty="0"/>
              <a:t>:type A330</a:t>
            </a:r>
          </a:p>
        </p:txBody>
      </p:sp>
      <p:pic>
        <p:nvPicPr>
          <p:cNvPr id="3"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2632" y="1197144"/>
            <a:ext cx="7316221" cy="4134427"/>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61278915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58543" y="1533528"/>
            <a:ext cx="6303339" cy="4134427"/>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450140F3-429B-333C-3209-2AB00A59BADD}"/>
              </a:ext>
            </a:extLst>
          </p:cNvPr>
          <p:cNvSpPr txBox="1"/>
          <p:nvPr/>
        </p:nvSpPr>
        <p:spPr>
          <a:xfrm>
            <a:off x="274041" y="1523606"/>
            <a:ext cx="5299445" cy="452431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R="266700" algn="just"/>
            <a:r>
              <a:rPr lang="fr-FR" sz="1800" b="1" spc="0" dirty="0">
                <a:solidFill>
                  <a:srgbClr val="000000"/>
                </a:solidFill>
                <a:effectLst/>
                <a:ea typeface="Times New Roman" panose="02020603050405020304" pitchFamily="18" charset="0"/>
                <a:cs typeface="Times New Roman" panose="02020603050405020304" pitchFamily="18" charset="0"/>
              </a:rPr>
              <a:t>La partie puissance </a:t>
            </a:r>
            <a:r>
              <a:rPr lang="fr-FR" sz="1800" dirty="0">
                <a:effectLst/>
                <a:ea typeface="Times New Roman" panose="02020603050405020304" pitchFamily="18" charset="0"/>
              </a:rPr>
              <a:t>est réalisée par deux gouvernes de profondeur (</a:t>
            </a:r>
            <a:r>
              <a:rPr lang="fr-FR" sz="1800" dirty="0" err="1">
                <a:effectLst/>
                <a:ea typeface="Times New Roman" panose="02020603050405020304" pitchFamily="18" charset="0"/>
              </a:rPr>
              <a:t>élévators</a:t>
            </a:r>
            <a:r>
              <a:rPr lang="fr-FR" sz="1800" dirty="0">
                <a:effectLst/>
                <a:ea typeface="Times New Roman" panose="02020603050405020304" pitchFamily="18" charset="0"/>
              </a:rPr>
              <a:t>) et un plan horizontal réglable (</a:t>
            </a:r>
            <a:r>
              <a:rPr lang="fr-FR" sz="1800" dirty="0" err="1">
                <a:effectLst/>
                <a:ea typeface="Times New Roman" panose="02020603050405020304" pitchFamily="18" charset="0"/>
              </a:rPr>
              <a:t>stabilizer</a:t>
            </a:r>
            <a:r>
              <a:rPr lang="fr-FR" sz="1800" dirty="0">
                <a:effectLst/>
                <a:ea typeface="Times New Roman" panose="02020603050405020304" pitchFamily="18" charset="0"/>
              </a:rPr>
              <a:t>).</a:t>
            </a:r>
          </a:p>
          <a:p>
            <a:pPr algn="just"/>
            <a:r>
              <a:rPr lang="fr-FR" sz="1800" dirty="0">
                <a:solidFill>
                  <a:srgbClr val="000000"/>
                </a:solidFill>
                <a:effectLst/>
                <a:ea typeface="DejaVu Sans" panose="020B0603030804020204" pitchFamily="34" charset="0"/>
              </a:rPr>
              <a:t>Chaque gouverne est manœuvrée par deux servocommandes </a:t>
            </a:r>
            <a:r>
              <a:rPr lang="fr-FR" sz="1800" dirty="0" err="1">
                <a:solidFill>
                  <a:srgbClr val="000000"/>
                </a:solidFill>
                <a:effectLst/>
                <a:ea typeface="DejaVu Sans" panose="020B0603030804020204" pitchFamily="34" charset="0"/>
              </a:rPr>
              <a:t>électro-hydrauliques</a:t>
            </a:r>
            <a:r>
              <a:rPr lang="fr-FR" sz="1800" dirty="0">
                <a:solidFill>
                  <a:srgbClr val="000000"/>
                </a:solidFill>
                <a:effectLst/>
                <a:ea typeface="DejaVu Sans" panose="020B0603030804020204" pitchFamily="34" charset="0"/>
              </a:rPr>
              <a:t> (SCEH) alimentées par deux circuits hydrauliques indépendants, vert (G) et bleu (B) pour l’</a:t>
            </a:r>
            <a:r>
              <a:rPr lang="fr-FR" sz="1800" dirty="0" err="1">
                <a:solidFill>
                  <a:srgbClr val="000000"/>
                </a:solidFill>
                <a:effectLst/>
                <a:ea typeface="DejaVu Sans" panose="020B0603030804020204" pitchFamily="34" charset="0"/>
              </a:rPr>
              <a:t>élévator</a:t>
            </a:r>
            <a:r>
              <a:rPr lang="fr-FR" sz="1800" dirty="0">
                <a:solidFill>
                  <a:srgbClr val="000000"/>
                </a:solidFill>
                <a:effectLst/>
                <a:ea typeface="DejaVu Sans" panose="020B0603030804020204" pitchFamily="34" charset="0"/>
              </a:rPr>
              <a:t> gauche, et, vert (G) et jaune (Y) pour </a:t>
            </a:r>
            <a:r>
              <a:rPr lang="fr-FR" sz="1800" dirty="0" err="1">
                <a:solidFill>
                  <a:srgbClr val="000000"/>
                </a:solidFill>
                <a:effectLst/>
                <a:ea typeface="DejaVu Sans" panose="020B0603030804020204" pitchFamily="34" charset="0"/>
              </a:rPr>
              <a:t>Télévator</a:t>
            </a:r>
            <a:r>
              <a:rPr lang="fr-FR" sz="1800" dirty="0">
                <a:solidFill>
                  <a:srgbClr val="000000"/>
                </a:solidFill>
                <a:effectLst/>
                <a:ea typeface="DejaVu Sans" panose="020B0603030804020204" pitchFamily="34" charset="0"/>
              </a:rPr>
              <a:t> droit</a:t>
            </a:r>
            <a:endParaRPr lang="fr-FR" dirty="0"/>
          </a:p>
          <a:p>
            <a:pPr marR="292100" algn="just"/>
            <a:r>
              <a:rPr lang="fr-FR" sz="1800" dirty="0" smtClean="0">
                <a:effectLst/>
                <a:ea typeface="Times New Roman" panose="02020603050405020304" pitchFamily="18" charset="0"/>
              </a:rPr>
              <a:t>Le </a:t>
            </a:r>
            <a:r>
              <a:rPr lang="fr-FR" sz="1800" dirty="0" err="1">
                <a:effectLst/>
                <a:ea typeface="Times New Roman" panose="02020603050405020304" pitchFamily="18" charset="0"/>
              </a:rPr>
              <a:t>stabilizer</a:t>
            </a:r>
            <a:r>
              <a:rPr lang="fr-FR" sz="1800" dirty="0">
                <a:effectLst/>
                <a:ea typeface="Times New Roman" panose="02020603050405020304" pitchFamily="18" charset="0"/>
              </a:rPr>
              <a:t> est manœuvré par un vérin à vis accouplé à deux moteurs hydrauliques alimentés individuellement par les circuits bleu (B) et jaune (Y). Ces deux moteurs peuvent être commandés :</a:t>
            </a:r>
          </a:p>
          <a:p>
            <a:pPr lvl="0" algn="just">
              <a:buClr>
                <a:srgbClr val="000000"/>
              </a:buClr>
              <a:buSzPts val="1200"/>
              <a:buFont typeface="Arial" panose="020B0604020202020204" pitchFamily="34" charset="0"/>
              <a:buChar char="•"/>
              <a:tabLst>
                <a:tab pos="565785" algn="l"/>
              </a:tabLst>
            </a:pPr>
            <a:r>
              <a:rPr lang="fr-FR" sz="1800" u="none" strike="noStrike" spc="0" dirty="0">
                <a:effectLst/>
                <a:ea typeface="Times New Roman" panose="02020603050405020304" pitchFamily="18" charset="0"/>
                <a:cs typeface="Times New Roman" panose="02020603050405020304" pitchFamily="18" charset="0"/>
              </a:rPr>
              <a:t>soit par un des trois moteurs électriques en mode normal ;</a:t>
            </a:r>
          </a:p>
          <a:p>
            <a:pPr lvl="0" algn="just">
              <a:buClr>
                <a:srgbClr val="000000"/>
              </a:buClr>
              <a:buSzPts val="1200"/>
              <a:buFont typeface="Arial" panose="020B0604020202020204" pitchFamily="34" charset="0"/>
              <a:buChar char="•"/>
              <a:tabLst>
                <a:tab pos="565785" algn="l"/>
              </a:tabLst>
            </a:pPr>
            <a:r>
              <a:rPr lang="fr-FR" sz="1800" u="none" strike="noStrike" spc="0" dirty="0">
                <a:effectLst/>
                <a:ea typeface="Times New Roman" panose="02020603050405020304" pitchFamily="18" charset="0"/>
                <a:cs typeface="Times New Roman" panose="02020603050405020304" pitchFamily="18" charset="0"/>
              </a:rPr>
              <a:t>soit par les volants manuels de Pitch trim en mode secours</a:t>
            </a:r>
            <a:r>
              <a:rPr lang="fr-FR" sz="1800" u="none" strike="noStrike" spc="0" dirty="0" smtClean="0">
                <a:effectLst/>
                <a:ea typeface="Times New Roman" panose="02020603050405020304" pitchFamily="18" charset="0"/>
                <a:cs typeface="Times New Roman" panose="02020603050405020304" pitchFamily="18" charset="0"/>
              </a:rPr>
              <a:t>.</a:t>
            </a:r>
            <a:endParaRPr lang="fr-FR" sz="1800" u="none" strike="noStrike" spc="0" dirty="0">
              <a:effectLst/>
              <a:ea typeface="Times New Roman" panose="02020603050405020304" pitchFamily="18" charset="0"/>
              <a:cs typeface="Times New Roman" panose="02020603050405020304" pitchFamily="18" charset="0"/>
            </a:endParaRPr>
          </a:p>
        </p:txBody>
      </p:sp>
      <p:sp>
        <p:nvSpPr>
          <p:cNvPr id="6" name="ZoneTexte 5">
            <a:extLst>
              <a:ext uri="{FF2B5EF4-FFF2-40B4-BE49-F238E27FC236}">
                <a16:creationId xmlns:a16="http://schemas.microsoft.com/office/drawing/2014/main" id="{D0D7E239-9DF2-03DC-A06A-C7AB8B094913}"/>
              </a:ext>
            </a:extLst>
          </p:cNvPr>
          <p:cNvSpPr txBox="1"/>
          <p:nvPr/>
        </p:nvSpPr>
        <p:spPr>
          <a:xfrm>
            <a:off x="4657372" y="195463"/>
            <a:ext cx="313155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just">
              <a:buClr>
                <a:srgbClr val="000000"/>
              </a:buClr>
              <a:buSzPts val="1400"/>
              <a:tabLst>
                <a:tab pos="483870" algn="l"/>
              </a:tabLst>
            </a:pPr>
            <a:r>
              <a:rPr lang="fr-FR" sz="1800" b="1" u="none" strike="noStrike" spc="0" dirty="0">
                <a:effectLst/>
                <a:ea typeface="Times New Roman" panose="02020603050405020304" pitchFamily="18" charset="0"/>
                <a:cs typeface="Times New Roman" panose="02020603050405020304" pitchFamily="18" charset="0"/>
              </a:rPr>
              <a:t>EXEMPLES TYPES</a:t>
            </a:r>
          </a:p>
        </p:txBody>
      </p:sp>
      <p:sp>
        <p:nvSpPr>
          <p:cNvPr id="7" name="ZoneTexte 6">
            <a:extLst>
              <a:ext uri="{FF2B5EF4-FFF2-40B4-BE49-F238E27FC236}">
                <a16:creationId xmlns:a16="http://schemas.microsoft.com/office/drawing/2014/main" id="{AC2A1D8F-EB7C-65C6-4A9A-FEF6AB5B2D85}"/>
              </a:ext>
            </a:extLst>
          </p:cNvPr>
          <p:cNvSpPr txBox="1"/>
          <p:nvPr/>
        </p:nvSpPr>
        <p:spPr>
          <a:xfrm>
            <a:off x="1848079" y="644099"/>
            <a:ext cx="827642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Commandes </a:t>
            </a:r>
            <a:r>
              <a:rPr lang="fr-FR" sz="1800" u="none" strike="noStrike" spc="0" dirty="0" err="1">
                <a:effectLst/>
                <a:latin typeface="Times New Roman" panose="02020603050405020304" pitchFamily="18" charset="0"/>
                <a:ea typeface="Times New Roman" panose="02020603050405020304" pitchFamily="18" charset="0"/>
                <a:cs typeface="Times New Roman" panose="02020603050405020304" pitchFamily="18" charset="0"/>
              </a:rPr>
              <a:t>électro-hydrauliques</a:t>
            </a:r>
            <a:r>
              <a:rPr lang="fr-FR" sz="1800"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dirty="0"/>
              <a:t>:type A330</a:t>
            </a:r>
          </a:p>
        </p:txBody>
      </p:sp>
    </p:spTree>
    <p:extLst>
      <p:ext uri="{BB962C8B-B14F-4D97-AF65-F5344CB8AC3E}">
        <p14:creationId xmlns:p14="http://schemas.microsoft.com/office/powerpoint/2010/main" val="59704252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43600" y="1197144"/>
            <a:ext cx="5835253" cy="4134427"/>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450140F3-429B-333C-3209-2AB00A59BADD}"/>
              </a:ext>
            </a:extLst>
          </p:cNvPr>
          <p:cNvSpPr txBox="1"/>
          <p:nvPr/>
        </p:nvSpPr>
        <p:spPr>
          <a:xfrm>
            <a:off x="361125" y="2248694"/>
            <a:ext cx="5310331"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l">
              <a:buClr>
                <a:srgbClr val="000000"/>
              </a:buClr>
              <a:buSzPts val="1200"/>
              <a:buFont typeface="Arial" panose="020B0604020202020204" pitchFamily="34" charset="0"/>
              <a:buChar char="•"/>
              <a:tabLst>
                <a:tab pos="941070" algn="l"/>
              </a:tabLst>
            </a:pPr>
            <a:r>
              <a:rPr lang="fr-FR" sz="1800" b="1" u="none" strike="noStrike" spc="0" dirty="0" smtClean="0">
                <a:solidFill>
                  <a:srgbClr val="000000"/>
                </a:solidFill>
                <a:effectLst/>
                <a:ea typeface="Times New Roman" panose="02020603050405020304" pitchFamily="18" charset="0"/>
                <a:cs typeface="Times New Roman" panose="02020603050405020304" pitchFamily="18" charset="0"/>
              </a:rPr>
              <a:t>La </a:t>
            </a:r>
            <a:r>
              <a:rPr lang="fr-FR" sz="1800" b="1" u="none" strike="noStrike" spc="0" dirty="0">
                <a:solidFill>
                  <a:srgbClr val="000000"/>
                </a:solidFill>
                <a:effectLst/>
                <a:ea typeface="Times New Roman" panose="02020603050405020304" pitchFamily="18" charset="0"/>
                <a:cs typeface="Times New Roman" panose="02020603050405020304" pitchFamily="18" charset="0"/>
              </a:rPr>
              <a:t>partie commande électrique </a:t>
            </a:r>
            <a:r>
              <a:rPr lang="fr-FR" sz="1800" u="none" strike="noStrike" spc="0" dirty="0">
                <a:effectLst/>
                <a:ea typeface="Times New Roman" panose="02020603050405020304" pitchFamily="18" charset="0"/>
                <a:cs typeface="Times New Roman" panose="02020603050405020304" pitchFamily="18" charset="0"/>
              </a:rPr>
              <a:t>est réalisée par cinq calculateurs recevant les informations soit du pilote humain (</a:t>
            </a:r>
            <a:r>
              <a:rPr lang="fr-FR" sz="1800" u="none" strike="noStrike" spc="0" dirty="0" err="1">
                <a:effectLst/>
                <a:ea typeface="Times New Roman" panose="02020603050405020304" pitchFamily="18" charset="0"/>
                <a:cs typeface="Times New Roman" panose="02020603050405020304" pitchFamily="18" charset="0"/>
              </a:rPr>
              <a:t>sidestick</a:t>
            </a:r>
            <a:r>
              <a:rPr lang="fr-FR" sz="1800" u="none" strike="noStrike" spc="0" dirty="0">
                <a:effectLst/>
                <a:ea typeface="Times New Roman" panose="02020603050405020304" pitchFamily="18" charset="0"/>
                <a:cs typeface="Times New Roman" panose="02020603050405020304" pitchFamily="18" charset="0"/>
              </a:rPr>
              <a:t>), soit du pilote automatique (calculateur PA).</a:t>
            </a:r>
          </a:p>
          <a:p>
            <a:pPr lvl="0" algn="l">
              <a:buClr>
                <a:srgbClr val="000000"/>
              </a:buClr>
              <a:buSzPts val="1200"/>
              <a:buFont typeface="Arial" panose="020B0604020202020204" pitchFamily="34" charset="0"/>
              <a:buChar char="•"/>
              <a:tabLst>
                <a:tab pos="921385" algn="l"/>
              </a:tabLst>
            </a:pPr>
            <a:r>
              <a:rPr lang="fr-FR" sz="1800" b="1" u="none" strike="noStrike" spc="0" dirty="0">
                <a:solidFill>
                  <a:srgbClr val="000000"/>
                </a:solidFill>
                <a:effectLst/>
                <a:ea typeface="Times New Roman" panose="02020603050405020304" pitchFamily="18" charset="0"/>
                <a:cs typeface="Times New Roman" panose="02020603050405020304" pitchFamily="18" charset="0"/>
              </a:rPr>
              <a:t>La partie commande mécanique </a:t>
            </a:r>
            <a:r>
              <a:rPr lang="fr-FR" sz="1800" u="none" strike="noStrike" spc="0" dirty="0">
                <a:effectLst/>
                <a:ea typeface="Times New Roman" panose="02020603050405020304" pitchFamily="18" charset="0"/>
                <a:cs typeface="Times New Roman" panose="02020603050405020304" pitchFamily="18" charset="0"/>
              </a:rPr>
              <a:t>(câbles) est assurée par les deux volants manuels de Pitch trim, elle est prioritaire sur la commande électrique.</a:t>
            </a:r>
          </a:p>
        </p:txBody>
      </p:sp>
      <p:sp>
        <p:nvSpPr>
          <p:cNvPr id="6" name="ZoneTexte 5">
            <a:extLst>
              <a:ext uri="{FF2B5EF4-FFF2-40B4-BE49-F238E27FC236}">
                <a16:creationId xmlns:a16="http://schemas.microsoft.com/office/drawing/2014/main" id="{D0D7E239-9DF2-03DC-A06A-C7AB8B094913}"/>
              </a:ext>
            </a:extLst>
          </p:cNvPr>
          <p:cNvSpPr txBox="1"/>
          <p:nvPr/>
        </p:nvSpPr>
        <p:spPr>
          <a:xfrm>
            <a:off x="4657372" y="195463"/>
            <a:ext cx="313155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just">
              <a:buClr>
                <a:srgbClr val="000000"/>
              </a:buClr>
              <a:buSzPts val="1400"/>
              <a:tabLst>
                <a:tab pos="483870" algn="l"/>
              </a:tabLst>
            </a:pPr>
            <a:r>
              <a:rPr lang="fr-FR" sz="1800" b="1" u="none" strike="noStrike" spc="0" dirty="0">
                <a:effectLst/>
                <a:ea typeface="Times New Roman" panose="02020603050405020304" pitchFamily="18" charset="0"/>
                <a:cs typeface="Times New Roman" panose="02020603050405020304" pitchFamily="18" charset="0"/>
              </a:rPr>
              <a:t>EXEMPLES TYPES</a:t>
            </a:r>
          </a:p>
        </p:txBody>
      </p:sp>
      <p:sp>
        <p:nvSpPr>
          <p:cNvPr id="7" name="ZoneTexte 6">
            <a:extLst>
              <a:ext uri="{FF2B5EF4-FFF2-40B4-BE49-F238E27FC236}">
                <a16:creationId xmlns:a16="http://schemas.microsoft.com/office/drawing/2014/main" id="{AC2A1D8F-EB7C-65C6-4A9A-FEF6AB5B2D85}"/>
              </a:ext>
            </a:extLst>
          </p:cNvPr>
          <p:cNvSpPr txBox="1"/>
          <p:nvPr/>
        </p:nvSpPr>
        <p:spPr>
          <a:xfrm>
            <a:off x="1848079" y="644099"/>
            <a:ext cx="827642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Commandes </a:t>
            </a:r>
            <a:r>
              <a:rPr lang="fr-FR" sz="1800" u="none" strike="noStrike" spc="0" dirty="0" err="1">
                <a:effectLst/>
                <a:latin typeface="Times New Roman" panose="02020603050405020304" pitchFamily="18" charset="0"/>
                <a:ea typeface="Times New Roman" panose="02020603050405020304" pitchFamily="18" charset="0"/>
                <a:cs typeface="Times New Roman" panose="02020603050405020304" pitchFamily="18" charset="0"/>
              </a:rPr>
              <a:t>électro-hydrauliques</a:t>
            </a:r>
            <a:r>
              <a:rPr lang="fr-FR" sz="1800"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dirty="0"/>
              <a:t>:type A330</a:t>
            </a:r>
          </a:p>
        </p:txBody>
      </p:sp>
    </p:spTree>
    <p:extLst>
      <p:ext uri="{BB962C8B-B14F-4D97-AF65-F5344CB8AC3E}">
        <p14:creationId xmlns:p14="http://schemas.microsoft.com/office/powerpoint/2010/main" val="16031980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03B100FE-E2C1-A751-E6D0-CDF3EADC30AF}"/>
              </a:ext>
            </a:extLst>
          </p:cNvPr>
          <p:cNvSpPr txBox="1"/>
          <p:nvPr/>
        </p:nvSpPr>
        <p:spPr>
          <a:xfrm>
            <a:off x="761081" y="3901187"/>
            <a:ext cx="11137135" cy="19005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300"/>
              </a:spcBef>
              <a:spcAft>
                <a:spcPts val="1200"/>
              </a:spcAft>
            </a:pPr>
            <a:r>
              <a:rPr lang="fr-FR" sz="1800" dirty="0">
                <a:effectLst/>
                <a:latin typeface="Times New Roman" panose="02020603050405020304" pitchFamily="18" charset="0"/>
                <a:ea typeface="Times New Roman" panose="02020603050405020304" pitchFamily="18" charset="0"/>
              </a:rPr>
              <a:t>Devant l’importance des efforts à exercer pour braquer les gouvernes, l’utilisation des servocommandes hydrauliques s’est généralisée. </a:t>
            </a:r>
            <a:endParaRPr lang="fr-FR" sz="1800" dirty="0" smtClean="0">
              <a:effectLst/>
              <a:latin typeface="Times New Roman" panose="02020603050405020304" pitchFamily="18" charset="0"/>
              <a:ea typeface="Times New Roman" panose="02020603050405020304" pitchFamily="18" charset="0"/>
            </a:endParaRPr>
          </a:p>
          <a:p>
            <a:pPr algn="just">
              <a:spcBef>
                <a:spcPts val="300"/>
              </a:spcBef>
              <a:spcAft>
                <a:spcPts val="1200"/>
              </a:spcAft>
            </a:pPr>
            <a:r>
              <a:rPr lang="fr-FR" sz="1800" dirty="0" smtClean="0">
                <a:effectLst/>
                <a:latin typeface="Times New Roman" panose="02020603050405020304" pitchFamily="18" charset="0"/>
                <a:ea typeface="Times New Roman" panose="02020603050405020304" pitchFamily="18" charset="0"/>
              </a:rPr>
              <a:t>On </a:t>
            </a:r>
            <a:r>
              <a:rPr lang="fr-FR" sz="1800" dirty="0">
                <a:effectLst/>
                <a:latin typeface="Times New Roman" panose="02020603050405020304" pitchFamily="18" charset="0"/>
                <a:ea typeface="Times New Roman" panose="02020603050405020304" pitchFamily="18" charset="0"/>
              </a:rPr>
              <a:t>distingue :</a:t>
            </a:r>
          </a:p>
          <a:p>
            <a:pPr marL="285750" lvl="0" indent="-285750" algn="just">
              <a:spcBef>
                <a:spcPts val="300"/>
              </a:spcBef>
              <a:spcAft>
                <a:spcPts val="0"/>
              </a:spcAft>
              <a:buClr>
                <a:srgbClr val="000000"/>
              </a:buClr>
              <a:buSzPts val="1200"/>
              <a:buFont typeface="Arial" panose="020B0604020202020204" pitchFamily="34" charset="0"/>
              <a:buChar char="•"/>
              <a:tabLst>
                <a:tab pos="537845" algn="l"/>
              </a:tabLst>
            </a:pPr>
            <a:r>
              <a:rPr lang="fr-FR" sz="1800"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les servocommandes réversibles qui prennent en charge 50 à 90 % des efforts ;</a:t>
            </a:r>
          </a:p>
          <a:p>
            <a:pPr marL="285750" lvl="0" indent="-285750" algn="l">
              <a:spcBef>
                <a:spcPts val="300"/>
              </a:spcBef>
              <a:spcAft>
                <a:spcPts val="1350"/>
              </a:spcAft>
              <a:buClr>
                <a:srgbClr val="000000"/>
              </a:buClr>
              <a:buSzPts val="1200"/>
              <a:buFont typeface="Arial" panose="020B0604020202020204" pitchFamily="34" charset="0"/>
              <a:buChar char="•"/>
              <a:tabLst>
                <a:tab pos="537845" algn="l"/>
              </a:tabLst>
            </a:pPr>
            <a:r>
              <a:rPr lang="fr-FR" sz="1800"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les servocommandes irréversibles qui prennent en charge 100 % des efforts (actuellement les plus utilisées).</a:t>
            </a:r>
          </a:p>
        </p:txBody>
      </p:sp>
      <p:sp>
        <p:nvSpPr>
          <p:cNvPr id="8" name="ZoneTexte 7">
            <a:extLst>
              <a:ext uri="{FF2B5EF4-FFF2-40B4-BE49-F238E27FC236}">
                <a16:creationId xmlns:a16="http://schemas.microsoft.com/office/drawing/2014/main" id="{7305D586-4CB9-1759-BF13-DD3066265B00}"/>
              </a:ext>
            </a:extLst>
          </p:cNvPr>
          <p:cNvSpPr txBox="1"/>
          <p:nvPr/>
        </p:nvSpPr>
        <p:spPr>
          <a:xfrm>
            <a:off x="3180661" y="64443"/>
            <a:ext cx="58306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spcBef>
                <a:spcPts val="1200"/>
              </a:spcBef>
              <a:buSzPts val="1600"/>
            </a:pPr>
            <a:r>
              <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PRIMAIRES: </a:t>
            </a:r>
            <a:r>
              <a:rPr lang="fr-FR" sz="1800" u="none" strike="noStrike" spc="0" dirty="0">
                <a:effectLst/>
                <a:ea typeface="Times New Roman" panose="02020603050405020304" pitchFamily="18" charset="0"/>
                <a:cs typeface="Times New Roman" panose="02020603050405020304" pitchFamily="18" charset="0"/>
              </a:rPr>
              <a:t>LES SERVOCOMMANDES</a:t>
            </a:r>
            <a:endPar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6"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1848" y="818359"/>
            <a:ext cx="10515600" cy="2266835"/>
          </a:xfrm>
        </p:spPr>
      </p:pic>
    </p:spTree>
    <p:extLst>
      <p:ext uri="{BB962C8B-B14F-4D97-AF65-F5344CB8AC3E}">
        <p14:creationId xmlns:p14="http://schemas.microsoft.com/office/powerpoint/2010/main" val="270917939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56DF66D-4029-0C82-179F-90F2330000EA}"/>
              </a:ext>
            </a:extLst>
          </p:cNvPr>
          <p:cNvSpPr txBox="1"/>
          <p:nvPr/>
        </p:nvSpPr>
        <p:spPr>
          <a:xfrm>
            <a:off x="507693" y="1432229"/>
            <a:ext cx="10993916" cy="452431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93700" algn="l"/>
            <a:r>
              <a:rPr lang="fr-FR" sz="1800" b="1" dirty="0">
                <a:effectLst/>
                <a:ea typeface="Times New Roman" panose="02020603050405020304" pitchFamily="18" charset="0"/>
              </a:rPr>
              <a:t>c - Fonctionnement chaîne tangage A330</a:t>
            </a:r>
          </a:p>
          <a:p>
            <a:pPr marR="292100" algn="just"/>
            <a:r>
              <a:rPr lang="fr-FR" sz="1800" dirty="0">
                <a:effectLst/>
                <a:ea typeface="Times New Roman" panose="02020603050405020304" pitchFamily="18" charset="0"/>
              </a:rPr>
              <a:t>En fonctionnement normal, le calculateur </a:t>
            </a:r>
            <a:r>
              <a:rPr lang="fr-FR" sz="1800" dirty="0" err="1">
                <a:effectLst/>
                <a:ea typeface="Times New Roman" panose="02020603050405020304" pitchFamily="18" charset="0"/>
              </a:rPr>
              <a:t>prim</a:t>
            </a:r>
            <a:r>
              <a:rPr lang="fr-FR" sz="1800" dirty="0">
                <a:effectLst/>
                <a:ea typeface="Times New Roman" panose="02020603050405020304" pitchFamily="18" charset="0"/>
              </a:rPr>
              <a:t> n° 1 commande les SCEH </a:t>
            </a:r>
            <a:r>
              <a:rPr lang="fr-FR" sz="1800" dirty="0" err="1">
                <a:effectLst/>
                <a:ea typeface="Times New Roman" panose="02020603050405020304" pitchFamily="18" charset="0"/>
              </a:rPr>
              <a:t>élévators</a:t>
            </a:r>
            <a:r>
              <a:rPr lang="fr-FR" sz="1800" dirty="0">
                <a:effectLst/>
                <a:ea typeface="Times New Roman" panose="02020603050405020304" pitchFamily="18" charset="0"/>
              </a:rPr>
              <a:t> gauche et droite alimentées par le circuit hydraulique vert (G) ainsi que le moteur électrique n° 1 du </a:t>
            </a:r>
            <a:r>
              <a:rPr lang="fr-FR" sz="1800" dirty="0" err="1">
                <a:effectLst/>
                <a:ea typeface="Times New Roman" panose="02020603050405020304" pitchFamily="18" charset="0"/>
              </a:rPr>
              <a:t>stabilizer</a:t>
            </a:r>
            <a:r>
              <a:rPr lang="fr-FR" sz="1800" dirty="0">
                <a:effectLst/>
                <a:ea typeface="Times New Roman" panose="02020603050405020304" pitchFamily="18" charset="0"/>
              </a:rPr>
              <a:t>.</a:t>
            </a:r>
          </a:p>
          <a:p>
            <a:pPr marR="292100" algn="just"/>
            <a:r>
              <a:rPr lang="fr-FR" sz="1800" dirty="0">
                <a:effectLst/>
                <a:ea typeface="Times New Roman" panose="02020603050405020304" pitchFamily="18" charset="0"/>
              </a:rPr>
              <a:t>Si le calculateur </a:t>
            </a:r>
            <a:r>
              <a:rPr lang="fr-FR" sz="1800" dirty="0" err="1">
                <a:effectLst/>
                <a:ea typeface="Times New Roman" panose="02020603050405020304" pitchFamily="18" charset="0"/>
              </a:rPr>
              <a:t>prim</a:t>
            </a:r>
            <a:r>
              <a:rPr lang="fr-FR" sz="1800" dirty="0">
                <a:effectLst/>
                <a:ea typeface="Times New Roman" panose="02020603050405020304" pitchFamily="18" charset="0"/>
              </a:rPr>
              <a:t> n° 1 est en panne, le calculateur </a:t>
            </a:r>
            <a:r>
              <a:rPr lang="fr-FR" sz="1800" dirty="0" err="1">
                <a:effectLst/>
                <a:ea typeface="Times New Roman" panose="02020603050405020304" pitchFamily="18" charset="0"/>
              </a:rPr>
              <a:t>prim</a:t>
            </a:r>
            <a:r>
              <a:rPr lang="fr-FR" sz="1800" dirty="0">
                <a:effectLst/>
                <a:ea typeface="Times New Roman" panose="02020603050405020304" pitchFamily="18" charset="0"/>
              </a:rPr>
              <a:t> n° 2 assure la fonction par les SCEH </a:t>
            </a:r>
            <a:r>
              <a:rPr lang="fr-FR" sz="1800" dirty="0" err="1">
                <a:effectLst/>
                <a:ea typeface="Times New Roman" panose="02020603050405020304" pitchFamily="18" charset="0"/>
              </a:rPr>
              <a:t>élévators</a:t>
            </a:r>
            <a:r>
              <a:rPr lang="fr-FR" sz="1800" dirty="0">
                <a:effectLst/>
                <a:ea typeface="Times New Roman" panose="02020603050405020304" pitchFamily="18" charset="0"/>
              </a:rPr>
              <a:t> gauche circuit hydraulique bleu (B) et droite circuit hydraulique jaune (Y) ainsi que le moteur électrique n° 2 du </a:t>
            </a:r>
            <a:r>
              <a:rPr lang="fr-FR" sz="1800" dirty="0" err="1">
                <a:effectLst/>
                <a:ea typeface="Times New Roman" panose="02020603050405020304" pitchFamily="18" charset="0"/>
              </a:rPr>
              <a:t>stabilizer</a:t>
            </a:r>
            <a:r>
              <a:rPr lang="fr-FR" sz="1800" dirty="0">
                <a:effectLst/>
                <a:ea typeface="Times New Roman" panose="02020603050405020304" pitchFamily="18" charset="0"/>
              </a:rPr>
              <a:t>.</a:t>
            </a:r>
          </a:p>
          <a:p>
            <a:pPr marR="292100" algn="just"/>
            <a:r>
              <a:rPr lang="fr-FR" sz="1800" dirty="0">
                <a:effectLst/>
                <a:ea typeface="Times New Roman" panose="02020603050405020304" pitchFamily="18" charset="0"/>
              </a:rPr>
              <a:t>Si les calculateurs </a:t>
            </a:r>
            <a:r>
              <a:rPr lang="fr-FR" sz="1800" dirty="0" err="1">
                <a:effectLst/>
                <a:ea typeface="Times New Roman" panose="02020603050405020304" pitchFamily="18" charset="0"/>
              </a:rPr>
              <a:t>prim</a:t>
            </a:r>
            <a:r>
              <a:rPr lang="fr-FR" sz="1800" dirty="0">
                <a:effectLst/>
                <a:ea typeface="Times New Roman" panose="02020603050405020304" pitchFamily="18" charset="0"/>
              </a:rPr>
              <a:t> n° 1 et n° 2 sont en panne, le calculateur sec. n° 1 commande les SCEH </a:t>
            </a:r>
            <a:r>
              <a:rPr lang="fr-FR" sz="1800" dirty="0" err="1">
                <a:effectLst/>
                <a:ea typeface="Times New Roman" panose="02020603050405020304" pitchFamily="18" charset="0"/>
              </a:rPr>
              <a:t>élévators</a:t>
            </a:r>
            <a:r>
              <a:rPr lang="fr-FR" sz="1800" dirty="0">
                <a:effectLst/>
                <a:ea typeface="Times New Roman" panose="02020603050405020304" pitchFamily="18" charset="0"/>
              </a:rPr>
              <a:t> gauche et droite, et le calculateur </a:t>
            </a:r>
            <a:r>
              <a:rPr lang="fr-FR" sz="1800" dirty="0" err="1">
                <a:effectLst/>
                <a:ea typeface="Times New Roman" panose="02020603050405020304" pitchFamily="18" charset="0"/>
              </a:rPr>
              <a:t>prim</a:t>
            </a:r>
            <a:r>
              <a:rPr lang="fr-FR" sz="1800" dirty="0">
                <a:effectLst/>
                <a:ea typeface="Times New Roman" panose="02020603050405020304" pitchFamily="18" charset="0"/>
              </a:rPr>
              <a:t> n° 3 le </a:t>
            </a:r>
            <a:r>
              <a:rPr lang="fr-FR" sz="1800" dirty="0" err="1">
                <a:effectLst/>
                <a:ea typeface="Times New Roman" panose="02020603050405020304" pitchFamily="18" charset="0"/>
              </a:rPr>
              <a:t>stabilizer</a:t>
            </a:r>
            <a:r>
              <a:rPr lang="fr-FR" sz="1800" dirty="0">
                <a:effectLst/>
                <a:ea typeface="Times New Roman" panose="02020603050405020304" pitchFamily="18" charset="0"/>
              </a:rPr>
              <a:t> par son moteur électrique n° 3 .</a:t>
            </a:r>
          </a:p>
          <a:p>
            <a:pPr marR="292100" algn="just"/>
            <a:r>
              <a:rPr lang="fr-FR" sz="1800" dirty="0">
                <a:effectLst/>
                <a:ea typeface="Times New Roman" panose="02020603050405020304" pitchFamily="18" charset="0"/>
              </a:rPr>
              <a:t>Si les calculateurs </a:t>
            </a:r>
            <a:r>
              <a:rPr lang="fr-FR" sz="1800" dirty="0" err="1">
                <a:effectLst/>
                <a:ea typeface="Times New Roman" panose="02020603050405020304" pitchFamily="18" charset="0"/>
              </a:rPr>
              <a:t>prim</a:t>
            </a:r>
            <a:r>
              <a:rPr lang="fr-FR" sz="1800" dirty="0">
                <a:effectLst/>
                <a:ea typeface="Times New Roman" panose="02020603050405020304" pitchFamily="18" charset="0"/>
              </a:rPr>
              <a:t> n° 1, 2, 3 sont en panne, les SCEH </a:t>
            </a:r>
            <a:r>
              <a:rPr lang="fr-FR" sz="1800" dirty="0" err="1">
                <a:effectLst/>
                <a:ea typeface="Times New Roman" panose="02020603050405020304" pitchFamily="18" charset="0"/>
              </a:rPr>
              <a:t>élévators</a:t>
            </a:r>
            <a:r>
              <a:rPr lang="fr-FR" sz="1800" dirty="0">
                <a:effectLst/>
                <a:ea typeface="Times New Roman" panose="02020603050405020304" pitchFamily="18" charset="0"/>
              </a:rPr>
              <a:t> gauche et droite sont commandées par le calculateur sec. n° 1 et le </a:t>
            </a:r>
            <a:r>
              <a:rPr lang="fr-FR" sz="1800" dirty="0" err="1">
                <a:effectLst/>
                <a:ea typeface="Times New Roman" panose="02020603050405020304" pitchFamily="18" charset="0"/>
              </a:rPr>
              <a:t>stabilizer</a:t>
            </a:r>
            <a:r>
              <a:rPr lang="fr-FR" sz="1800" dirty="0">
                <a:effectLst/>
                <a:ea typeface="Times New Roman" panose="02020603050405020304" pitchFamily="18" charset="0"/>
              </a:rPr>
              <a:t> par les volants manuels de Pitch trim qui actionnent les moteurs hydrauliques bleu (B) et jaune (Y).</a:t>
            </a:r>
          </a:p>
          <a:p>
            <a:pPr algn="l"/>
            <a:r>
              <a:rPr lang="fr-FR" sz="1800" b="1" dirty="0">
                <a:effectLst/>
                <a:ea typeface="Times New Roman" panose="02020603050405020304" pitchFamily="18" charset="0"/>
              </a:rPr>
              <a:t>Nota :</a:t>
            </a:r>
          </a:p>
          <a:p>
            <a:pPr marR="292100" algn="just"/>
            <a:r>
              <a:rPr lang="fr-FR" sz="1800" dirty="0">
                <a:effectLst/>
                <a:ea typeface="Times New Roman" panose="02020603050405020304" pitchFamily="18" charset="0"/>
              </a:rPr>
              <a:t>Pour compléter ces principes de fonctionnement, on peut ajouter que chaque SCEH possède au minimum deux modes de fonctionnement (trois sur la profondeur) :</a:t>
            </a:r>
          </a:p>
          <a:p>
            <a:pPr marR="292100" algn="just"/>
            <a:r>
              <a:rPr lang="fr-FR" sz="1800" dirty="0">
                <a:effectLst/>
                <a:ea typeface="Times New Roman" panose="02020603050405020304" pitchFamily="18" charset="0"/>
              </a:rPr>
              <a:t>le mode « active » lorsque la servocommande est normalement alimentée par le calculateur ;</a:t>
            </a:r>
          </a:p>
          <a:p>
            <a:r>
              <a:rPr lang="fr-FR" sz="1800" dirty="0">
                <a:solidFill>
                  <a:srgbClr val="000000"/>
                </a:solidFill>
                <a:effectLst/>
                <a:ea typeface="DejaVu Sans" panose="020B0603030804020204" pitchFamily="34" charset="0"/>
              </a:rPr>
              <a:t>le mode « </a:t>
            </a:r>
            <a:r>
              <a:rPr lang="fr-FR" sz="1800" dirty="0" err="1">
                <a:solidFill>
                  <a:srgbClr val="000000"/>
                </a:solidFill>
                <a:effectLst/>
                <a:ea typeface="DejaVu Sans" panose="020B0603030804020204" pitchFamily="34" charset="0"/>
              </a:rPr>
              <a:t>damping</a:t>
            </a:r>
            <a:r>
              <a:rPr lang="fr-FR" sz="1800" dirty="0">
                <a:solidFill>
                  <a:srgbClr val="000000"/>
                </a:solidFill>
                <a:effectLst/>
                <a:ea typeface="DejaVu Sans" panose="020B0603030804020204" pitchFamily="34" charset="0"/>
              </a:rPr>
              <a:t> » lorsqu’elle suit le mouvement de la gouverne ; le mode « </a:t>
            </a:r>
            <a:r>
              <a:rPr lang="fr-FR" sz="1800" dirty="0" err="1">
                <a:solidFill>
                  <a:srgbClr val="000000"/>
                </a:solidFill>
                <a:effectLst/>
                <a:ea typeface="DejaVu Sans" panose="020B0603030804020204" pitchFamily="34" charset="0"/>
              </a:rPr>
              <a:t>centering</a:t>
            </a:r>
            <a:r>
              <a:rPr lang="fr-FR" sz="1800" dirty="0">
                <a:solidFill>
                  <a:srgbClr val="000000"/>
                </a:solidFill>
                <a:effectLst/>
                <a:ea typeface="DejaVu Sans" panose="020B0603030804020204" pitchFamily="34" charset="0"/>
              </a:rPr>
              <a:t> » lorsqu’elle est maintenue hydrauliquement au neutre</a:t>
            </a:r>
            <a:endParaRPr lang="fr-FR" dirty="0"/>
          </a:p>
        </p:txBody>
      </p:sp>
      <p:sp>
        <p:nvSpPr>
          <p:cNvPr id="6" name="ZoneTexte 5">
            <a:extLst>
              <a:ext uri="{FF2B5EF4-FFF2-40B4-BE49-F238E27FC236}">
                <a16:creationId xmlns:a16="http://schemas.microsoft.com/office/drawing/2014/main" id="{E28C16C4-A03F-FDE5-8667-F7BBFFDB6A3A}"/>
              </a:ext>
            </a:extLst>
          </p:cNvPr>
          <p:cNvSpPr txBox="1"/>
          <p:nvPr/>
        </p:nvSpPr>
        <p:spPr>
          <a:xfrm>
            <a:off x="4766627" y="45522"/>
            <a:ext cx="313155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just">
              <a:buClr>
                <a:srgbClr val="000000"/>
              </a:buClr>
              <a:buSzPts val="1400"/>
              <a:tabLst>
                <a:tab pos="483870" algn="l"/>
              </a:tabLst>
            </a:pPr>
            <a:r>
              <a:rPr lang="fr-FR" sz="1800" b="1" u="none" strike="noStrike" spc="0" dirty="0">
                <a:effectLst/>
                <a:ea typeface="Times New Roman" panose="02020603050405020304" pitchFamily="18" charset="0"/>
                <a:cs typeface="Times New Roman" panose="02020603050405020304" pitchFamily="18" charset="0"/>
              </a:rPr>
              <a:t>EXEMPLES TYPES</a:t>
            </a:r>
          </a:p>
        </p:txBody>
      </p:sp>
      <p:sp>
        <p:nvSpPr>
          <p:cNvPr id="7" name="ZoneTexte 6">
            <a:extLst>
              <a:ext uri="{FF2B5EF4-FFF2-40B4-BE49-F238E27FC236}">
                <a16:creationId xmlns:a16="http://schemas.microsoft.com/office/drawing/2014/main" id="{0B9CF1E7-2568-C244-C861-8E4307265715}"/>
              </a:ext>
            </a:extLst>
          </p:cNvPr>
          <p:cNvSpPr txBox="1"/>
          <p:nvPr/>
        </p:nvSpPr>
        <p:spPr>
          <a:xfrm>
            <a:off x="1957334" y="494158"/>
            <a:ext cx="827642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Commandes </a:t>
            </a:r>
            <a:r>
              <a:rPr lang="fr-FR" sz="1800" u="none" strike="noStrike" spc="0" dirty="0" err="1">
                <a:effectLst/>
                <a:latin typeface="Times New Roman" panose="02020603050405020304" pitchFamily="18" charset="0"/>
                <a:ea typeface="Times New Roman" panose="02020603050405020304" pitchFamily="18" charset="0"/>
                <a:cs typeface="Times New Roman" panose="02020603050405020304" pitchFamily="18" charset="0"/>
              </a:rPr>
              <a:t>électro-hydrauliques</a:t>
            </a:r>
            <a:r>
              <a:rPr lang="fr-FR" sz="1800"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dirty="0"/>
              <a:t>:type A330</a:t>
            </a:r>
          </a:p>
        </p:txBody>
      </p:sp>
    </p:spTree>
    <p:extLst>
      <p:ext uri="{BB962C8B-B14F-4D97-AF65-F5344CB8AC3E}">
        <p14:creationId xmlns:p14="http://schemas.microsoft.com/office/powerpoint/2010/main" val="70214380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358A7D0F-CB5C-C74A-ADD4-2B42EAD13D68}"/>
              </a:ext>
            </a:extLst>
          </p:cNvPr>
          <p:cNvSpPr txBox="1"/>
          <p:nvPr/>
        </p:nvSpPr>
        <p:spPr>
          <a:xfrm>
            <a:off x="370246" y="4340589"/>
            <a:ext cx="11151824"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R="215900" algn="just"/>
            <a:r>
              <a:rPr lang="fr-FR" sz="1800" b="1" dirty="0">
                <a:effectLst/>
                <a:ea typeface="Times New Roman" panose="02020603050405020304" pitchFamily="18" charset="0"/>
              </a:rPr>
              <a:t>En fonctionnement normal, le système assure une protection complète de tout le domaine de vol.</a:t>
            </a:r>
          </a:p>
          <a:p>
            <a:pPr marR="215900" algn="just"/>
            <a:r>
              <a:rPr lang="fr-FR" sz="1800" dirty="0">
                <a:effectLst/>
                <a:ea typeface="Times New Roman" panose="02020603050405020304" pitchFamily="18" charset="0"/>
              </a:rPr>
              <a:t>Le pilote commande les </a:t>
            </a:r>
            <a:r>
              <a:rPr lang="fr-FR" sz="1800" dirty="0" err="1">
                <a:effectLst/>
                <a:ea typeface="Times New Roman" panose="02020603050405020304" pitchFamily="18" charset="0"/>
              </a:rPr>
              <a:t>élévators</a:t>
            </a:r>
            <a:r>
              <a:rPr lang="fr-FR" sz="1800" dirty="0">
                <a:effectLst/>
                <a:ea typeface="Times New Roman" panose="02020603050405020304" pitchFamily="18" charset="0"/>
              </a:rPr>
              <a:t> et le </a:t>
            </a:r>
            <a:r>
              <a:rPr lang="fr-FR" sz="1800" dirty="0" err="1">
                <a:effectLst/>
                <a:ea typeface="Times New Roman" panose="02020603050405020304" pitchFamily="18" charset="0"/>
              </a:rPr>
              <a:t>stabilizer</a:t>
            </a:r>
            <a:r>
              <a:rPr lang="fr-FR" sz="1800" dirty="0">
                <a:effectLst/>
                <a:ea typeface="Times New Roman" panose="02020603050405020304" pitchFamily="18" charset="0"/>
              </a:rPr>
              <a:t> pour obtenir un facteur de charge (G) proportionnel au déplacement du </a:t>
            </a:r>
            <a:r>
              <a:rPr lang="fr-FR" sz="1800" dirty="0" err="1">
                <a:effectLst/>
                <a:ea typeface="Times New Roman" panose="02020603050405020304" pitchFamily="18" charset="0"/>
              </a:rPr>
              <a:t>sidestick</a:t>
            </a:r>
            <a:r>
              <a:rPr lang="fr-FR" sz="1800" dirty="0">
                <a:effectLst/>
                <a:ea typeface="Times New Roman" panose="02020603050405020304" pitchFamily="18" charset="0"/>
              </a:rPr>
              <a:t>, indépendamment de la vitesse.</a:t>
            </a:r>
          </a:p>
          <a:p>
            <a:pPr algn="just"/>
            <a:r>
              <a:rPr lang="fr-FR" sz="1800" dirty="0">
                <a:effectLst/>
                <a:ea typeface="Times New Roman" panose="02020603050405020304" pitchFamily="18" charset="0"/>
              </a:rPr>
              <a:t>Exemple : ailes horizontales, manche au neutre = IG en tangage.</a:t>
            </a:r>
          </a:p>
          <a:p>
            <a:pPr marR="215900" algn="just"/>
            <a:r>
              <a:rPr lang="fr-FR" sz="1800" b="1" spc="0" dirty="0">
                <a:solidFill>
                  <a:srgbClr val="000000"/>
                </a:solidFill>
                <a:effectLst/>
                <a:ea typeface="Times New Roman" panose="02020603050405020304" pitchFamily="18" charset="0"/>
                <a:cs typeface="Times New Roman" panose="02020603050405020304" pitchFamily="18" charset="0"/>
              </a:rPr>
              <a:t>Si </a:t>
            </a:r>
            <a:r>
              <a:rPr lang="fr-FR" sz="1800" dirty="0">
                <a:effectLst/>
                <a:ea typeface="Times New Roman" panose="02020603050405020304" pitchFamily="18" charset="0"/>
              </a:rPr>
              <a:t>elle est activée, la </a:t>
            </a:r>
            <a:r>
              <a:rPr lang="fr-FR" sz="1800" b="1" spc="0" dirty="0">
                <a:solidFill>
                  <a:srgbClr val="000000"/>
                </a:solidFill>
                <a:effectLst/>
                <a:ea typeface="Times New Roman" panose="02020603050405020304" pitchFamily="18" charset="0"/>
                <a:cs typeface="Times New Roman" panose="02020603050405020304" pitchFamily="18" charset="0"/>
              </a:rPr>
              <a:t>protection grandes incidences </a:t>
            </a:r>
            <a:r>
              <a:rPr lang="fr-FR" sz="1800" dirty="0">
                <a:effectLst/>
                <a:ea typeface="Times New Roman" panose="02020603050405020304" pitchFamily="18" charset="0"/>
              </a:rPr>
              <a:t>consiste à limiter le calage du </a:t>
            </a:r>
            <a:r>
              <a:rPr lang="fr-FR" sz="1800" dirty="0" err="1">
                <a:effectLst/>
                <a:ea typeface="Times New Roman" panose="02020603050405020304" pitchFamily="18" charset="0"/>
              </a:rPr>
              <a:t>stabilizer</a:t>
            </a:r>
            <a:r>
              <a:rPr lang="fr-FR" sz="1800" dirty="0">
                <a:effectLst/>
                <a:ea typeface="Times New Roman" panose="02020603050405020304" pitchFamily="18" charset="0"/>
              </a:rPr>
              <a:t>, pour éviter d’appliquer :</a:t>
            </a:r>
          </a:p>
          <a:p>
            <a:pPr lvl="0" algn="just">
              <a:buClr>
                <a:srgbClr val="000000"/>
              </a:buClr>
              <a:buSzPts val="1200"/>
              <a:buFont typeface="Arial" panose="020B0604020202020204" pitchFamily="34" charset="0"/>
              <a:buChar char="•"/>
              <a:tabLst>
                <a:tab pos="674370" algn="l"/>
              </a:tabLst>
            </a:pPr>
            <a:r>
              <a:rPr lang="fr-FR" sz="1800" u="none" strike="noStrike" spc="0" dirty="0">
                <a:effectLst/>
                <a:ea typeface="Times New Roman" panose="02020603050405020304" pitchFamily="18" charset="0"/>
                <a:cs typeface="Times New Roman" panose="02020603050405020304" pitchFamily="18" charset="0"/>
              </a:rPr>
              <a:t>un ordre à cabrer supplémentaire ;</a:t>
            </a:r>
          </a:p>
          <a:p>
            <a:pPr lvl="0" algn="just">
              <a:buClr>
                <a:srgbClr val="000000"/>
              </a:buClr>
              <a:buSzPts val="1200"/>
              <a:buFont typeface="Arial" panose="020B0604020202020204" pitchFamily="34" charset="0"/>
              <a:buChar char="•"/>
              <a:tabLst>
                <a:tab pos="674370" algn="l"/>
              </a:tabLst>
            </a:pPr>
            <a:r>
              <a:rPr lang="fr-FR" sz="1800" u="none" strike="noStrike" spc="0" dirty="0">
                <a:effectLst/>
                <a:ea typeface="Times New Roman" panose="02020603050405020304" pitchFamily="18" charset="0"/>
                <a:cs typeface="Times New Roman" panose="02020603050405020304" pitchFamily="18" charset="0"/>
              </a:rPr>
              <a:t>un facteur de charge &gt; 1,3 G ;</a:t>
            </a:r>
          </a:p>
          <a:p>
            <a:pPr lvl="0" algn="just">
              <a:buClr>
                <a:srgbClr val="000000"/>
              </a:buClr>
              <a:buSzPts val="1200"/>
              <a:buFont typeface="Arial" panose="020B0604020202020204" pitchFamily="34" charset="0"/>
              <a:buChar char="•"/>
              <a:tabLst>
                <a:tab pos="674370" algn="l"/>
              </a:tabLst>
            </a:pPr>
            <a:r>
              <a:rPr lang="fr-FR" sz="1800" u="none" strike="noStrike" spc="0" dirty="0">
                <a:effectLst/>
                <a:ea typeface="Times New Roman" panose="02020603050405020304" pitchFamily="18" charset="0"/>
                <a:cs typeface="Times New Roman" panose="02020603050405020304" pitchFamily="18" charset="0"/>
              </a:rPr>
              <a:t>une inclinaison &gt;33°.</a:t>
            </a:r>
          </a:p>
        </p:txBody>
      </p:sp>
      <p:sp>
        <p:nvSpPr>
          <p:cNvPr id="6" name="ZoneTexte 5">
            <a:extLst>
              <a:ext uri="{FF2B5EF4-FFF2-40B4-BE49-F238E27FC236}">
                <a16:creationId xmlns:a16="http://schemas.microsoft.com/office/drawing/2014/main" id="{93E1292C-03DF-F292-D4BA-E42028B8B143}"/>
              </a:ext>
            </a:extLst>
          </p:cNvPr>
          <p:cNvSpPr txBox="1"/>
          <p:nvPr/>
        </p:nvSpPr>
        <p:spPr>
          <a:xfrm>
            <a:off x="4766627" y="45522"/>
            <a:ext cx="313155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just">
              <a:buClr>
                <a:srgbClr val="000000"/>
              </a:buClr>
              <a:buSzPts val="1400"/>
              <a:tabLst>
                <a:tab pos="483870" algn="l"/>
              </a:tabLst>
            </a:pPr>
            <a:r>
              <a:rPr lang="fr-FR" sz="1800" b="1" u="none" strike="noStrike" spc="0" dirty="0">
                <a:effectLst/>
                <a:ea typeface="Times New Roman" panose="02020603050405020304" pitchFamily="18" charset="0"/>
                <a:cs typeface="Times New Roman" panose="02020603050405020304" pitchFamily="18" charset="0"/>
              </a:rPr>
              <a:t>EXEMPLES TYPES</a:t>
            </a:r>
          </a:p>
        </p:txBody>
      </p:sp>
      <p:sp>
        <p:nvSpPr>
          <p:cNvPr id="8" name="ZoneTexte 7">
            <a:extLst>
              <a:ext uri="{FF2B5EF4-FFF2-40B4-BE49-F238E27FC236}">
                <a16:creationId xmlns:a16="http://schemas.microsoft.com/office/drawing/2014/main" id="{0B961395-AA6C-5B67-2662-B534312EBCD5}"/>
              </a:ext>
            </a:extLst>
          </p:cNvPr>
          <p:cNvSpPr txBox="1"/>
          <p:nvPr/>
        </p:nvSpPr>
        <p:spPr>
          <a:xfrm>
            <a:off x="1957334" y="494158"/>
            <a:ext cx="827642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Commandes </a:t>
            </a:r>
            <a:r>
              <a:rPr lang="fr-FR" sz="1800" u="none" strike="noStrike" spc="0" dirty="0" err="1">
                <a:effectLst/>
                <a:latin typeface="Times New Roman" panose="02020603050405020304" pitchFamily="18" charset="0"/>
                <a:ea typeface="Times New Roman" panose="02020603050405020304" pitchFamily="18" charset="0"/>
                <a:cs typeface="Times New Roman" panose="02020603050405020304" pitchFamily="18" charset="0"/>
              </a:rPr>
              <a:t>électro-hydrauliques</a:t>
            </a:r>
            <a:r>
              <a:rPr lang="fr-FR" sz="1800"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dirty="0"/>
              <a:t>:type A330</a:t>
            </a:r>
          </a:p>
        </p:txBody>
      </p:sp>
      <p:pic>
        <p:nvPicPr>
          <p:cNvPr id="3"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4857" y="942794"/>
            <a:ext cx="5201376" cy="3067478"/>
          </a:xfrm>
        </p:spPr>
      </p:pic>
    </p:spTree>
    <p:extLst>
      <p:ext uri="{BB962C8B-B14F-4D97-AF65-F5344CB8AC3E}">
        <p14:creationId xmlns:p14="http://schemas.microsoft.com/office/powerpoint/2010/main" val="295210316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358A7D0F-CB5C-C74A-ADD4-2B42EAD13D68}"/>
              </a:ext>
            </a:extLst>
          </p:cNvPr>
          <p:cNvSpPr txBox="1"/>
          <p:nvPr/>
        </p:nvSpPr>
        <p:spPr>
          <a:xfrm>
            <a:off x="232407" y="3880147"/>
            <a:ext cx="11726275" cy="286232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dirty="0">
                <a:effectLst/>
                <a:ea typeface="Times New Roman" panose="02020603050405020304" pitchFamily="18" charset="0"/>
              </a:rPr>
              <a:t>D’autres protections sont assurées :</a:t>
            </a:r>
          </a:p>
          <a:p>
            <a:pPr lvl="0" algn="just">
              <a:buClr>
                <a:srgbClr val="000000"/>
              </a:buClr>
              <a:buSzPts val="1200"/>
              <a:buFont typeface="Arial" panose="020B0604020202020204" pitchFamily="34" charset="0"/>
              <a:buChar char="•"/>
              <a:tabLst>
                <a:tab pos="674370" algn="l"/>
              </a:tabLst>
            </a:pPr>
            <a:r>
              <a:rPr lang="fr-FR" sz="1800" b="1" u="none" strike="noStrike" spc="0" dirty="0">
                <a:effectLst/>
                <a:ea typeface="Times New Roman" panose="02020603050405020304" pitchFamily="18" charset="0"/>
                <a:cs typeface="Times New Roman" panose="02020603050405020304" pitchFamily="18" charset="0"/>
              </a:rPr>
              <a:t>protection en inclinaison </a:t>
            </a:r>
            <a:r>
              <a:rPr lang="fr-FR" sz="1800" b="0" u="none" strike="noStrike" spc="0" dirty="0">
                <a:solidFill>
                  <a:srgbClr val="000000"/>
                </a:solidFill>
                <a:effectLst/>
                <a:ea typeface="Times New Roman" panose="02020603050405020304" pitchFamily="18" charset="0"/>
                <a:cs typeface="Times New Roman" panose="02020603050405020304" pitchFamily="18" charset="0"/>
              </a:rPr>
              <a:t>(contrôle latéral) ;</a:t>
            </a:r>
            <a:endParaRPr lang="fr-FR" sz="1800" b="1" u="none" strike="noStrike" spc="0" dirty="0">
              <a:effectLst/>
              <a:ea typeface="Times New Roman" panose="02020603050405020304" pitchFamily="18" charset="0"/>
              <a:cs typeface="Times New Roman" panose="02020603050405020304" pitchFamily="18" charset="0"/>
            </a:endParaRPr>
          </a:p>
          <a:p>
            <a:pPr marR="215900" lvl="0" algn="just">
              <a:buClr>
                <a:srgbClr val="000000"/>
              </a:buClr>
              <a:buSzPts val="1200"/>
              <a:buFont typeface="Arial" panose="020B0604020202020204" pitchFamily="34" charset="0"/>
              <a:buChar char="•"/>
              <a:tabLst>
                <a:tab pos="674370" algn="l"/>
              </a:tabLst>
            </a:pPr>
            <a:r>
              <a:rPr lang="fr-FR" sz="1800" b="1" u="none" strike="noStrike" spc="0" dirty="0">
                <a:solidFill>
                  <a:srgbClr val="000000"/>
                </a:solidFill>
                <a:effectLst/>
                <a:ea typeface="Times New Roman" panose="02020603050405020304" pitchFamily="18" charset="0"/>
                <a:cs typeface="Times New Roman" panose="02020603050405020304" pitchFamily="18" charset="0"/>
              </a:rPr>
              <a:t>allègement des charges en manœuvre </a:t>
            </a:r>
            <a:r>
              <a:rPr lang="fr-FR" sz="1800" u="none" strike="noStrike" spc="0" dirty="0">
                <a:effectLst/>
                <a:ea typeface="Times New Roman" panose="02020603050405020304" pitchFamily="18" charset="0"/>
                <a:cs typeface="Times New Roman" panose="02020603050405020304" pitchFamily="18" charset="0"/>
              </a:rPr>
              <a:t>(MLA = </a:t>
            </a:r>
            <a:r>
              <a:rPr lang="fr-FR" sz="1800" u="none" strike="noStrike" spc="0" dirty="0" err="1">
                <a:effectLst/>
                <a:ea typeface="Times New Roman" panose="02020603050405020304" pitchFamily="18" charset="0"/>
                <a:cs typeface="Times New Roman" panose="02020603050405020304" pitchFamily="18" charset="0"/>
              </a:rPr>
              <a:t>Manoeuver</a:t>
            </a:r>
            <a:r>
              <a:rPr lang="fr-FR" sz="1800" u="none" strike="noStrike" spc="0" dirty="0">
                <a:effectLst/>
                <a:ea typeface="Times New Roman" panose="02020603050405020304" pitchFamily="18" charset="0"/>
                <a:cs typeface="Times New Roman" panose="02020603050405020304" pitchFamily="18" charset="0"/>
              </a:rPr>
              <a:t> </a:t>
            </a:r>
            <a:r>
              <a:rPr lang="fr-FR" sz="1800" u="none" strike="noStrike" spc="0" dirty="0" err="1">
                <a:effectLst/>
                <a:ea typeface="Times New Roman" panose="02020603050405020304" pitchFamily="18" charset="0"/>
                <a:cs typeface="Times New Roman" panose="02020603050405020304" pitchFamily="18" charset="0"/>
              </a:rPr>
              <a:t>Load</a:t>
            </a:r>
            <a:r>
              <a:rPr lang="fr-FR" sz="1800" u="none" strike="noStrike" spc="0" dirty="0">
                <a:effectLst/>
                <a:ea typeface="Times New Roman" panose="02020603050405020304" pitchFamily="18" charset="0"/>
                <a:cs typeface="Times New Roman" panose="02020603050405020304" pitchFamily="18" charset="0"/>
              </a:rPr>
              <a:t> </a:t>
            </a:r>
            <a:r>
              <a:rPr lang="fr-FR" sz="1800" u="none" strike="noStrike" spc="0" dirty="0" err="1">
                <a:effectLst/>
                <a:ea typeface="Times New Roman" panose="02020603050405020304" pitchFamily="18" charset="0"/>
                <a:cs typeface="Times New Roman" panose="02020603050405020304" pitchFamily="18" charset="0"/>
              </a:rPr>
              <a:t>Alleviation</a:t>
            </a:r>
            <a:r>
              <a:rPr lang="fr-FR" sz="1800" u="none" strike="noStrike" spc="0" dirty="0">
                <a:effectLst/>
                <a:ea typeface="Times New Roman" panose="02020603050405020304" pitchFamily="18" charset="0"/>
                <a:cs typeface="Times New Roman" panose="02020603050405020304" pitchFamily="18" charset="0"/>
              </a:rPr>
              <a:t>) qui consiste à répartir les charges sur la voiture lorsque le facteur de charge est &gt; 2 G en soulageant les extrémités d’ailes (braquage symétrique vers le haut des ailerons et de six spoilers afin de ne pas dépasser le moment de flexion maximum à l’emplanture.</a:t>
            </a:r>
          </a:p>
          <a:p>
            <a:pPr marR="215900" algn="just"/>
            <a:r>
              <a:rPr lang="fr-FR" sz="1800" b="1" spc="0" dirty="0">
                <a:solidFill>
                  <a:srgbClr val="000000"/>
                </a:solidFill>
                <a:effectLst/>
                <a:ea typeface="Times New Roman" panose="02020603050405020304" pitchFamily="18" charset="0"/>
                <a:cs typeface="Times New Roman" panose="02020603050405020304" pitchFamily="18" charset="0"/>
              </a:rPr>
              <a:t>Amortissement en turbulence </a:t>
            </a:r>
            <a:r>
              <a:rPr lang="fr-FR" sz="1800" dirty="0">
                <a:effectLst/>
                <a:ea typeface="Times New Roman" panose="02020603050405020304" pitchFamily="18" charset="0"/>
              </a:rPr>
              <a:t>(FTD = Fonction Turbulence </a:t>
            </a:r>
            <a:r>
              <a:rPr lang="fr-FR" sz="1800" dirty="0" err="1">
                <a:effectLst/>
                <a:ea typeface="Times New Roman" panose="02020603050405020304" pitchFamily="18" charset="0"/>
              </a:rPr>
              <a:t>Damping</a:t>
            </a:r>
            <a:r>
              <a:rPr lang="fr-FR" sz="1800" dirty="0">
                <a:effectLst/>
                <a:ea typeface="Times New Roman" panose="02020603050405020304" pitchFamily="18" charset="0"/>
              </a:rPr>
              <a:t>) qui consiste à atténuer les contraintes structurales induites par les turbulences mesurées par trois accéléromètres (un vertical et deux latéraux) qui envoient des signaux aux calculateurs primaires.</a:t>
            </a:r>
          </a:p>
          <a:p>
            <a:pPr algn="l"/>
            <a:r>
              <a:rPr lang="fr-FR" sz="1800" b="1" spc="0" dirty="0">
                <a:solidFill>
                  <a:srgbClr val="000000"/>
                </a:solidFill>
                <a:effectLst/>
                <a:ea typeface="Times New Roman" panose="02020603050405020304" pitchFamily="18" charset="0"/>
                <a:cs typeface="Times New Roman" panose="02020603050405020304" pitchFamily="18" charset="0"/>
              </a:rPr>
              <a:t>Nota </a:t>
            </a:r>
            <a:r>
              <a:rPr lang="fr-FR" sz="1800" dirty="0">
                <a:effectLst/>
                <a:ea typeface="Times New Roman" panose="02020603050405020304" pitchFamily="18" charset="0"/>
              </a:rPr>
              <a:t>: Outre leurs spécificités, les chaînes de roulis et lacet sont élaborées suivant la même philosophie que la chaîne tangage traitée pour exemple.</a:t>
            </a:r>
          </a:p>
        </p:txBody>
      </p:sp>
      <p:sp>
        <p:nvSpPr>
          <p:cNvPr id="6" name="ZoneTexte 5">
            <a:extLst>
              <a:ext uri="{FF2B5EF4-FFF2-40B4-BE49-F238E27FC236}">
                <a16:creationId xmlns:a16="http://schemas.microsoft.com/office/drawing/2014/main" id="{93E1292C-03DF-F292-D4BA-E42028B8B143}"/>
              </a:ext>
            </a:extLst>
          </p:cNvPr>
          <p:cNvSpPr txBox="1"/>
          <p:nvPr/>
        </p:nvSpPr>
        <p:spPr>
          <a:xfrm>
            <a:off x="4766627" y="45522"/>
            <a:ext cx="313155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just">
              <a:buClr>
                <a:srgbClr val="000000"/>
              </a:buClr>
              <a:buSzPts val="1400"/>
              <a:tabLst>
                <a:tab pos="483870" algn="l"/>
              </a:tabLst>
            </a:pPr>
            <a:r>
              <a:rPr lang="fr-FR" sz="1800" b="1" u="none" strike="noStrike" spc="0" dirty="0">
                <a:effectLst/>
                <a:ea typeface="Times New Roman" panose="02020603050405020304" pitchFamily="18" charset="0"/>
                <a:cs typeface="Times New Roman" panose="02020603050405020304" pitchFamily="18" charset="0"/>
              </a:rPr>
              <a:t>EXEMPLES TYPES</a:t>
            </a:r>
          </a:p>
        </p:txBody>
      </p:sp>
      <p:sp>
        <p:nvSpPr>
          <p:cNvPr id="8" name="ZoneTexte 7">
            <a:extLst>
              <a:ext uri="{FF2B5EF4-FFF2-40B4-BE49-F238E27FC236}">
                <a16:creationId xmlns:a16="http://schemas.microsoft.com/office/drawing/2014/main" id="{0B961395-AA6C-5B67-2662-B534312EBCD5}"/>
              </a:ext>
            </a:extLst>
          </p:cNvPr>
          <p:cNvSpPr txBox="1"/>
          <p:nvPr/>
        </p:nvSpPr>
        <p:spPr>
          <a:xfrm>
            <a:off x="1957334" y="494158"/>
            <a:ext cx="827642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Commandes </a:t>
            </a:r>
            <a:r>
              <a:rPr lang="fr-FR" sz="1800" u="none" strike="noStrike" spc="0" dirty="0" err="1">
                <a:effectLst/>
                <a:latin typeface="Times New Roman" panose="02020603050405020304" pitchFamily="18" charset="0"/>
                <a:ea typeface="Times New Roman" panose="02020603050405020304" pitchFamily="18" charset="0"/>
                <a:cs typeface="Times New Roman" panose="02020603050405020304" pitchFamily="18" charset="0"/>
              </a:rPr>
              <a:t>électro-hydrauliques</a:t>
            </a:r>
            <a:r>
              <a:rPr lang="fr-FR" sz="1800"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dirty="0"/>
              <a:t>:type A330</a:t>
            </a:r>
          </a:p>
        </p:txBody>
      </p:sp>
      <p:pic>
        <p:nvPicPr>
          <p:cNvPr id="9" name="Espace réservé du contenu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4857" y="942794"/>
            <a:ext cx="5201376" cy="2834549"/>
          </a:xfrm>
          <a:prstGeom prst="rect">
            <a:avLst/>
          </a:prstGeom>
        </p:spPr>
      </p:pic>
    </p:spTree>
    <p:extLst>
      <p:ext uri="{BB962C8B-B14F-4D97-AF65-F5344CB8AC3E}">
        <p14:creationId xmlns:p14="http://schemas.microsoft.com/office/powerpoint/2010/main" val="184983297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688F55-6894-4D26-E558-7ABDBF589404}"/>
              </a:ext>
            </a:extLst>
          </p:cNvPr>
          <p:cNvSpPr>
            <a:spLocks noGrp="1"/>
          </p:cNvSpPr>
          <p:nvPr>
            <p:ph type="title"/>
          </p:nvPr>
        </p:nvSpPr>
        <p:spPr>
          <a:xfrm>
            <a:off x="1843948" y="2336560"/>
            <a:ext cx="8504103" cy="1805782"/>
          </a:xfrm>
        </p:spPr>
        <p:style>
          <a:lnRef idx="1">
            <a:schemeClr val="accent2"/>
          </a:lnRef>
          <a:fillRef idx="2">
            <a:schemeClr val="accent2"/>
          </a:fillRef>
          <a:effectRef idx="1">
            <a:schemeClr val="accent2"/>
          </a:effectRef>
          <a:fontRef idx="minor">
            <a:schemeClr val="dk1"/>
          </a:fontRef>
        </p:style>
        <p:txBody>
          <a:bodyPr>
            <a:normAutofit/>
          </a:bodyPr>
          <a:lstStyle/>
          <a:p>
            <a:pPr>
              <a:lnSpc>
                <a:spcPct val="100000"/>
              </a:lnSpc>
            </a:pPr>
            <a:r>
              <a:rPr lang="fr-FR" sz="44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SECONDAIRES</a:t>
            </a:r>
            <a:endParaRPr lang="fr-FR" dirty="0"/>
          </a:p>
        </p:txBody>
      </p:sp>
    </p:spTree>
    <p:extLst>
      <p:ext uri="{BB962C8B-B14F-4D97-AF65-F5344CB8AC3E}">
        <p14:creationId xmlns:p14="http://schemas.microsoft.com/office/powerpoint/2010/main" val="418622953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27F1E4A-1059-EDF9-2A44-AB4DFEE6736F}"/>
              </a:ext>
            </a:extLst>
          </p:cNvPr>
          <p:cNvSpPr txBox="1"/>
          <p:nvPr/>
        </p:nvSpPr>
        <p:spPr>
          <a:xfrm>
            <a:off x="158925" y="4366083"/>
            <a:ext cx="11618924"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92100"/>
            <a:r>
              <a:rPr lang="fr-FR" sz="1800" b="1" dirty="0">
                <a:effectLst/>
                <a:latin typeface="Times New Roman" panose="02020603050405020304" pitchFamily="18" charset="0"/>
                <a:ea typeface="Times New Roman" panose="02020603050405020304" pitchFamily="18" charset="0"/>
              </a:rPr>
              <a:t>Les commandes de vol secondaires </a:t>
            </a:r>
            <a:r>
              <a:rPr lang="fr-FR" sz="1800" b="0" spc="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sont des </a:t>
            </a:r>
            <a:r>
              <a:rPr lang="fr-FR" sz="1800" b="1" dirty="0">
                <a:effectLst/>
                <a:latin typeface="Times New Roman" panose="02020603050405020304" pitchFamily="18" charset="0"/>
                <a:ea typeface="Times New Roman" panose="02020603050405020304" pitchFamily="18" charset="0"/>
              </a:rPr>
              <a:t>dispositifs aérodynamiques </a:t>
            </a:r>
            <a:r>
              <a:rPr lang="fr-FR" sz="1800" b="0" spc="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tels que :</a:t>
            </a:r>
            <a:endParaRPr lang="fr-FR" sz="1800" b="1" dirty="0">
              <a:effectLst/>
              <a:latin typeface="Times New Roman" panose="02020603050405020304" pitchFamily="18" charset="0"/>
              <a:ea typeface="Times New Roman" panose="02020603050405020304" pitchFamily="18" charset="0"/>
            </a:endParaRPr>
          </a:p>
          <a:p>
            <a:pPr marL="265113" indent="-265113" algn="l">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hypersustentateurs de bord d’attaque ; </a:t>
            </a:r>
          </a:p>
          <a:p>
            <a:pPr marL="265113" indent="-265113" algn="l">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hypersustentateurs de bord de fuite ; </a:t>
            </a:r>
          </a:p>
          <a:p>
            <a:pPr marL="265113" indent="-265113" algn="l">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aérofreins vol ; </a:t>
            </a:r>
            <a:endParaRPr lang="fr-FR" sz="1800" dirty="0" smtClean="0">
              <a:effectLst/>
              <a:latin typeface="Times New Roman" panose="02020603050405020304" pitchFamily="18" charset="0"/>
              <a:ea typeface="Times New Roman" panose="02020603050405020304" pitchFamily="18" charset="0"/>
            </a:endParaRPr>
          </a:p>
          <a:p>
            <a:pPr marL="265113" indent="-265113" algn="l">
              <a:buFont typeface="Arial" panose="020B0604020202020204" pitchFamily="34" charset="0"/>
              <a:buChar char="•"/>
            </a:pPr>
            <a:r>
              <a:rPr lang="fr-FR" sz="1800" dirty="0" smtClean="0">
                <a:effectLst/>
                <a:latin typeface="Times New Roman" panose="02020603050405020304" pitchFamily="18" charset="0"/>
                <a:ea typeface="Times New Roman" panose="02020603050405020304" pitchFamily="18" charset="0"/>
              </a:rPr>
              <a:t>spoilers </a:t>
            </a:r>
            <a:r>
              <a:rPr lang="fr-FR" sz="1800" dirty="0">
                <a:effectLst/>
                <a:latin typeface="Times New Roman" panose="02020603050405020304" pitchFamily="18" charset="0"/>
                <a:ea typeface="Times New Roman" panose="02020603050405020304" pitchFamily="18" charset="0"/>
              </a:rPr>
              <a:t>vol ;</a:t>
            </a:r>
          </a:p>
          <a:p>
            <a:pPr indent="-88900" algn="just"/>
            <a:r>
              <a:rPr lang="fr-FR" sz="1800" b="1" dirty="0" smtClean="0">
                <a:effectLst/>
                <a:latin typeface="Times New Roman" panose="02020603050405020304" pitchFamily="18" charset="0"/>
                <a:ea typeface="Times New Roman" panose="02020603050405020304" pitchFamily="18" charset="0"/>
              </a:rPr>
              <a:t>qui </a:t>
            </a:r>
            <a:r>
              <a:rPr lang="fr-FR" sz="1800" b="1" dirty="0">
                <a:effectLst/>
                <a:latin typeface="Times New Roman" panose="02020603050405020304" pitchFamily="18" charset="0"/>
                <a:ea typeface="Times New Roman" panose="02020603050405020304" pitchFamily="18" charset="0"/>
              </a:rPr>
              <a:t>permettent de faire évoluer la configuration aérodynamique de </a:t>
            </a:r>
            <a:r>
              <a:rPr lang="fr-FR" sz="1800" b="1" dirty="0" smtClean="0">
                <a:effectLst/>
                <a:latin typeface="Times New Roman" panose="02020603050405020304" pitchFamily="18" charset="0"/>
                <a:ea typeface="Times New Roman" panose="02020603050405020304" pitchFamily="18" charset="0"/>
              </a:rPr>
              <a:t>l’avion </a:t>
            </a:r>
            <a:r>
              <a:rPr lang="fr-FR" sz="1800" b="0" spc="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nécessaire et correspondante à toutes les phases du vol.</a:t>
            </a:r>
            <a:endParaRPr lang="fr-FR" sz="1800" b="1" dirty="0">
              <a:effectLst/>
              <a:latin typeface="Times New Roman" panose="02020603050405020304" pitchFamily="18" charset="0"/>
              <a:ea typeface="Times New Roman" panose="02020603050405020304" pitchFamily="18" charset="0"/>
            </a:endParaRPr>
          </a:p>
        </p:txBody>
      </p:sp>
      <p:sp>
        <p:nvSpPr>
          <p:cNvPr id="6" name="ZoneTexte 5">
            <a:extLst>
              <a:ext uri="{FF2B5EF4-FFF2-40B4-BE49-F238E27FC236}">
                <a16:creationId xmlns:a16="http://schemas.microsoft.com/office/drawing/2014/main" id="{D47FA272-38B9-3C66-E3DE-00724B0C3F8B}"/>
              </a:ext>
            </a:extLst>
          </p:cNvPr>
          <p:cNvSpPr txBox="1"/>
          <p:nvPr/>
        </p:nvSpPr>
        <p:spPr>
          <a:xfrm>
            <a:off x="4103783" y="249195"/>
            <a:ext cx="372921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SzPts val="1600"/>
            </a:pPr>
            <a:r>
              <a:rPr lang="fr-FR"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SECONDAIRES</a:t>
            </a:r>
          </a:p>
        </p:txBody>
      </p:sp>
      <p:sp>
        <p:nvSpPr>
          <p:cNvPr id="8" name="ZoneTexte 7">
            <a:extLst>
              <a:ext uri="{FF2B5EF4-FFF2-40B4-BE49-F238E27FC236}">
                <a16:creationId xmlns:a16="http://schemas.microsoft.com/office/drawing/2014/main" id="{023D4A72-7DBC-15C9-94E9-D0CFD92583F9}"/>
              </a:ext>
            </a:extLst>
          </p:cNvPr>
          <p:cNvSpPr txBox="1"/>
          <p:nvPr/>
        </p:nvSpPr>
        <p:spPr>
          <a:xfrm>
            <a:off x="4819879" y="660764"/>
            <a:ext cx="229701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400"/>
              <a:tabLst>
                <a:tab pos="50101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GENERALITES</a:t>
            </a:r>
          </a:p>
        </p:txBody>
      </p:sp>
      <p:pic>
        <p:nvPicPr>
          <p:cNvPr id="9" name="Espace réservé du contenu 4">
            <a:extLst>
              <a:ext uri="{FF2B5EF4-FFF2-40B4-BE49-F238E27FC236}">
                <a16:creationId xmlns:a16="http://schemas.microsoft.com/office/drawing/2014/main" id="{10360761-ECE4-EF95-1E61-73863D27D74D}"/>
              </a:ext>
            </a:extLst>
          </p:cNvPr>
          <p:cNvPicPr>
            <a:picLocks noGrp="1" noChangeAspect="1"/>
          </p:cNvPicPr>
          <p:nvPr>
            <p:ph idx="1"/>
          </p:nvPr>
        </p:nvPicPr>
        <p:blipFill>
          <a:blip r:embed="rId2"/>
          <a:stretch>
            <a:fillRect/>
          </a:stretch>
        </p:blipFill>
        <p:spPr>
          <a:xfrm>
            <a:off x="261039" y="790937"/>
            <a:ext cx="4460310" cy="3401962"/>
          </a:xfrm>
        </p:spPr>
        <p:style>
          <a:lnRef idx="2">
            <a:schemeClr val="accent2"/>
          </a:lnRef>
          <a:fillRef idx="1">
            <a:schemeClr val="lt1"/>
          </a:fillRef>
          <a:effectRef idx="0">
            <a:schemeClr val="accent2"/>
          </a:effectRef>
          <a:fontRef idx="minor">
            <a:schemeClr val="dk1"/>
          </a:fontRef>
        </p:style>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6632" y="772947"/>
            <a:ext cx="4601217" cy="3419952"/>
          </a:xfrm>
          <a:prstGeom prst="rect">
            <a:avLst/>
          </a:prstGeom>
        </p:spPr>
      </p:pic>
    </p:spTree>
    <p:extLst>
      <p:ext uri="{BB962C8B-B14F-4D97-AF65-F5344CB8AC3E}">
        <p14:creationId xmlns:p14="http://schemas.microsoft.com/office/powerpoint/2010/main" val="119604920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65F776E-1122-0B92-ABEB-7DE91A50E721}"/>
              </a:ext>
            </a:extLst>
          </p:cNvPr>
          <p:cNvSpPr>
            <a:spLocks noGrp="1"/>
          </p:cNvSpPr>
          <p:nvPr>
            <p:ph idx="1"/>
          </p:nvPr>
        </p:nvSpPr>
        <p:spPr/>
        <p:txBody>
          <a:bodyPr/>
          <a:lstStyle/>
          <a:p>
            <a:endParaRPr lang="fr-FR"/>
          </a:p>
        </p:txBody>
      </p: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8B66304A-86B8-F990-AEAE-371A9F502233}"/>
                  </a:ext>
                </a:extLst>
              </p:cNvPr>
              <p:cNvSpPr txBox="1"/>
              <p:nvPr/>
            </p:nvSpPr>
            <p:spPr>
              <a:xfrm>
                <a:off x="838200" y="828185"/>
                <a:ext cx="10515600" cy="51097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l">
                  <a:buFont typeface="Wingdings" panose="05000000000000000000" pitchFamily="2" charset="2"/>
                  <a:buChar char="Ø"/>
                </a:pPr>
                <a:r>
                  <a:rPr lang="fr-FR" b="1" spc="0" dirty="0">
                    <a:solidFill>
                      <a:srgbClr val="000000"/>
                    </a:solidFill>
                    <a:effectLst/>
                    <a:ea typeface="Times New Roman" panose="02020603050405020304" pitchFamily="18" charset="0"/>
                    <a:cs typeface="Times New Roman" panose="02020603050405020304" pitchFamily="18" charset="0"/>
                  </a:rPr>
                  <a:t>Pour obtenir des vitesses </a:t>
                </a:r>
                <a:r>
                  <a:rPr lang="fr-FR" dirty="0">
                    <a:effectLst/>
                    <a:ea typeface="Times New Roman" panose="02020603050405020304" pitchFamily="18" charset="0"/>
                  </a:rPr>
                  <a:t>de sustentation les plus </a:t>
                </a:r>
                <a:r>
                  <a:rPr lang="fr-FR" b="1" spc="0" dirty="0">
                    <a:solidFill>
                      <a:srgbClr val="000000"/>
                    </a:solidFill>
                    <a:effectLst/>
                    <a:ea typeface="Times New Roman" panose="02020603050405020304" pitchFamily="18" charset="0"/>
                    <a:cs typeface="Times New Roman" panose="02020603050405020304" pitchFamily="18" charset="0"/>
                  </a:rPr>
                  <a:t>faibles </a:t>
                </a:r>
                <a:r>
                  <a:rPr lang="fr-FR" dirty="0">
                    <a:effectLst/>
                    <a:ea typeface="Times New Roman" panose="02020603050405020304" pitchFamily="18" charset="0"/>
                  </a:rPr>
                  <a:t>possibles </a:t>
                </a:r>
                <a:r>
                  <a:rPr lang="fr-FR" b="1" spc="0" dirty="0">
                    <a:solidFill>
                      <a:srgbClr val="000000"/>
                    </a:solidFill>
                    <a:effectLst/>
                    <a:ea typeface="Times New Roman" panose="02020603050405020304" pitchFamily="18" charset="0"/>
                    <a:cs typeface="Times New Roman" panose="02020603050405020304" pitchFamily="18" charset="0"/>
                  </a:rPr>
                  <a:t>au décollage </a:t>
                </a:r>
                <a:r>
                  <a:rPr lang="fr-FR" dirty="0">
                    <a:effectLst/>
                    <a:ea typeface="Times New Roman" panose="02020603050405020304" pitchFamily="18" charset="0"/>
                  </a:rPr>
                  <a:t>et </a:t>
                </a:r>
                <a:r>
                  <a:rPr lang="fr-FR" b="1" spc="0" dirty="0">
                    <a:solidFill>
                      <a:srgbClr val="000000"/>
                    </a:solidFill>
                    <a:effectLst/>
                    <a:ea typeface="Times New Roman" panose="02020603050405020304" pitchFamily="18" charset="0"/>
                    <a:cs typeface="Times New Roman" panose="02020603050405020304" pitchFamily="18" charset="0"/>
                  </a:rPr>
                  <a:t>à l’atterrissage </a:t>
                </a:r>
                <a:endParaRPr lang="fr-FR" b="1" spc="0" dirty="0" smtClean="0">
                  <a:solidFill>
                    <a:srgbClr val="000000"/>
                  </a:solidFill>
                  <a:effectLst/>
                  <a:ea typeface="Times New Roman" panose="02020603050405020304" pitchFamily="18" charset="0"/>
                  <a:cs typeface="Times New Roman" panose="02020603050405020304" pitchFamily="18" charset="0"/>
                </a:endParaRPr>
              </a:p>
              <a:p>
                <a:pPr algn="l"/>
                <a:r>
                  <a:rPr lang="fr-FR" dirty="0" smtClean="0">
                    <a:effectLst/>
                    <a:ea typeface="Times New Roman" panose="02020603050405020304" pitchFamily="18" charset="0"/>
                  </a:rPr>
                  <a:t>(</a:t>
                </a:r>
                <a:r>
                  <a:rPr lang="fr-FR" dirty="0">
                    <a:effectLst/>
                    <a:ea typeface="Times New Roman" panose="02020603050405020304" pitchFamily="18" charset="0"/>
                  </a:rPr>
                  <a:t>distance de roulement) en appliquant :</a:t>
                </a:r>
                <a14:m>
                  <m:oMath xmlns:m="http://schemas.openxmlformats.org/officeDocument/2006/math">
                    <m:r>
                      <a:rPr lang="de-DE" b="0" i="1" smtClean="0">
                        <a:effectLst/>
                        <a:latin typeface="Cambria Math" panose="02040503050406030204" pitchFamily="18" charset="0"/>
                        <a:ea typeface="Times New Roman" panose="02020603050405020304" pitchFamily="18" charset="0"/>
                      </a:rPr>
                      <m:t>𝑉</m:t>
                    </m:r>
                    <m:r>
                      <a:rPr lang="de-DE" b="0" i="1" smtClean="0">
                        <a:effectLst/>
                        <a:latin typeface="Cambria Math" panose="02040503050406030204" pitchFamily="18" charset="0"/>
                        <a:ea typeface="Times New Roman" panose="02020603050405020304" pitchFamily="18" charset="0"/>
                      </a:rPr>
                      <m:t>=</m:t>
                    </m:r>
                    <m:rad>
                      <m:radPr>
                        <m:degHide m:val="on"/>
                        <m:ctrlPr>
                          <a:rPr lang="de-DE" b="0" i="1" smtClean="0">
                            <a:effectLst/>
                            <a:latin typeface="Cambria Math" panose="02040503050406030204" pitchFamily="18" charset="0"/>
                          </a:rPr>
                        </m:ctrlPr>
                      </m:radPr>
                      <m:deg/>
                      <m:e>
                        <m:f>
                          <m:fPr>
                            <m:ctrlPr>
                              <a:rPr lang="de-DE" b="0" i="1" smtClean="0">
                                <a:effectLst/>
                                <a:latin typeface="Cambria Math" panose="02040503050406030204" pitchFamily="18" charset="0"/>
                              </a:rPr>
                            </m:ctrlPr>
                          </m:fPr>
                          <m:num>
                            <m:r>
                              <a:rPr lang="de-DE" b="0" i="1" smtClean="0">
                                <a:effectLst/>
                                <a:latin typeface="Cambria Math" panose="02040503050406030204" pitchFamily="18" charset="0"/>
                              </a:rPr>
                              <m:t>2</m:t>
                            </m:r>
                            <m:r>
                              <a:rPr lang="de-DE" b="0" i="1" smtClean="0">
                                <a:effectLst/>
                                <a:latin typeface="Cambria Math" panose="02040503050406030204" pitchFamily="18" charset="0"/>
                              </a:rPr>
                              <m:t>𝑃</m:t>
                            </m:r>
                          </m:num>
                          <m:den>
                            <m:sSub>
                              <m:sSubPr>
                                <m:ctrlPr>
                                  <a:rPr lang="de-DE" b="0" i="1" smtClean="0">
                                    <a:effectLst/>
                                    <a:latin typeface="Cambria Math" panose="02040503050406030204" pitchFamily="18" charset="0"/>
                                  </a:rPr>
                                </m:ctrlPr>
                              </m:sSubPr>
                              <m:e>
                                <m:r>
                                  <a:rPr lang="de-DE" b="0" i="1" smtClean="0">
                                    <a:effectLst/>
                                    <a:latin typeface="Cambria Math" panose="02040503050406030204" pitchFamily="18" charset="0"/>
                                    <a:ea typeface="Cambria Math" panose="02040503050406030204" pitchFamily="18" charset="0"/>
                                  </a:rPr>
                                  <m:t>𝜌</m:t>
                                </m:r>
                              </m:e>
                              <m:sub>
                                <m:r>
                                  <a:rPr lang="de-DE" b="0" i="1" smtClean="0">
                                    <a:effectLst/>
                                    <a:latin typeface="Cambria Math" panose="02040503050406030204" pitchFamily="18" charset="0"/>
                                  </a:rPr>
                                  <m:t>𝑍</m:t>
                                </m:r>
                              </m:sub>
                            </m:sSub>
                            <m:r>
                              <a:rPr lang="de-DE" b="0" i="1" smtClean="0">
                                <a:effectLst/>
                                <a:latin typeface="Cambria Math" panose="02040503050406030204" pitchFamily="18" charset="0"/>
                                <a:ea typeface="Cambria Math" panose="02040503050406030204" pitchFamily="18" charset="0"/>
                              </a:rPr>
                              <m:t>.</m:t>
                            </m:r>
                            <m:r>
                              <a:rPr lang="de-DE" b="0" i="1" smtClean="0">
                                <a:effectLst/>
                                <a:latin typeface="Cambria Math" panose="02040503050406030204" pitchFamily="18" charset="0"/>
                                <a:ea typeface="Cambria Math" panose="02040503050406030204" pitchFamily="18" charset="0"/>
                              </a:rPr>
                              <m:t>𝑆</m:t>
                            </m:r>
                            <m:r>
                              <a:rPr lang="de-DE" b="0" i="1" smtClean="0">
                                <a:effectLst/>
                                <a:latin typeface="Cambria Math" panose="02040503050406030204" pitchFamily="18" charset="0"/>
                                <a:ea typeface="Cambria Math" panose="02040503050406030204" pitchFamily="18" charset="0"/>
                              </a:rPr>
                              <m:t>.</m:t>
                            </m:r>
                            <m:sSub>
                              <m:sSubPr>
                                <m:ctrlPr>
                                  <a:rPr lang="de-DE" b="0" i="1" smtClean="0">
                                    <a:effectLst/>
                                    <a:latin typeface="Cambria Math" panose="02040503050406030204" pitchFamily="18" charset="0"/>
                                    <a:ea typeface="Cambria Math" panose="02040503050406030204" pitchFamily="18" charset="0"/>
                                  </a:rPr>
                                </m:ctrlPr>
                              </m:sSubPr>
                              <m:e>
                                <m:r>
                                  <a:rPr lang="de-DE" b="0" i="1" smtClean="0">
                                    <a:effectLst/>
                                    <a:latin typeface="Cambria Math" panose="02040503050406030204" pitchFamily="18" charset="0"/>
                                    <a:ea typeface="Cambria Math" panose="02040503050406030204" pitchFamily="18" charset="0"/>
                                  </a:rPr>
                                  <m:t>𝐶</m:t>
                                </m:r>
                              </m:e>
                              <m:sub>
                                <m:r>
                                  <a:rPr lang="de-DE" b="0" i="1" smtClean="0">
                                    <a:effectLst/>
                                    <a:latin typeface="Cambria Math" panose="02040503050406030204" pitchFamily="18" charset="0"/>
                                    <a:ea typeface="Cambria Math" panose="02040503050406030204" pitchFamily="18" charset="0"/>
                                  </a:rPr>
                                  <m:t>𝑍</m:t>
                                </m:r>
                              </m:sub>
                            </m:sSub>
                            <m:r>
                              <a:rPr lang="de-DE" b="0" i="1" smtClean="0">
                                <a:effectLst/>
                                <a:latin typeface="Cambria Math" panose="02040503050406030204" pitchFamily="18" charset="0"/>
                                <a:ea typeface="Cambria Math" panose="02040503050406030204" pitchFamily="18" charset="0"/>
                              </a:rPr>
                              <m:t> </m:t>
                            </m:r>
                          </m:den>
                        </m:f>
                      </m:e>
                    </m:rad>
                  </m:oMath>
                </a14:m>
                <a:endParaRPr lang="fr-FR" dirty="0">
                  <a:effectLst/>
                  <a:ea typeface="Times New Roman" panose="02020603050405020304" pitchFamily="18" charset="0"/>
                </a:endParaRPr>
              </a:p>
              <a:p>
                <a:pPr marL="577850" indent="-285750" algn="l">
                  <a:buFontTx/>
                  <a:buChar char="-"/>
                </a:pPr>
                <a:endParaRPr lang="fr-FR" dirty="0">
                  <a:effectLst/>
                  <a:ea typeface="Times New Roman" panose="02020603050405020304" pitchFamily="18" charset="0"/>
                </a:endParaRPr>
              </a:p>
              <a:p>
                <a:pPr marL="558800" marR="368300" indent="-838200" algn="l"/>
                <a:r>
                  <a:rPr lang="fr-FR" dirty="0">
                    <a:effectLst/>
                    <a:ea typeface="Times New Roman" panose="02020603050405020304" pitchFamily="18" charset="0"/>
                  </a:rPr>
                  <a:t>Nous constatons que seuls les paramètres </a:t>
                </a:r>
                <a14:m>
                  <m:oMath xmlns:m="http://schemas.openxmlformats.org/officeDocument/2006/math">
                    <m:r>
                      <a:rPr lang="de-DE" b="0" i="1" smtClean="0">
                        <a:effectLst/>
                        <a:latin typeface="Cambria Math" panose="02040503050406030204" pitchFamily="18" charset="0"/>
                        <a:ea typeface="Cambria Math" panose="02040503050406030204" pitchFamily="18" charset="0"/>
                      </a:rPr>
                      <m:t>𝑆</m:t>
                    </m:r>
                    <m:r>
                      <a:rPr lang="de-DE" b="0" i="1" smtClean="0">
                        <a:effectLst/>
                        <a:latin typeface="Cambria Math" panose="02040503050406030204" pitchFamily="18" charset="0"/>
                        <a:ea typeface="Cambria Math" panose="02040503050406030204" pitchFamily="18" charset="0"/>
                      </a:rPr>
                      <m:t>.</m:t>
                    </m:r>
                    <m:sSub>
                      <m:sSubPr>
                        <m:ctrlPr>
                          <a:rPr lang="de-DE" b="0" i="1" smtClean="0">
                            <a:effectLst/>
                            <a:latin typeface="Cambria Math" panose="02040503050406030204" pitchFamily="18" charset="0"/>
                            <a:ea typeface="Cambria Math" panose="02040503050406030204" pitchFamily="18" charset="0"/>
                          </a:rPr>
                        </m:ctrlPr>
                      </m:sSubPr>
                      <m:e>
                        <m:r>
                          <a:rPr lang="de-DE" b="0" i="1" smtClean="0">
                            <a:effectLst/>
                            <a:latin typeface="Cambria Math" panose="02040503050406030204" pitchFamily="18" charset="0"/>
                            <a:ea typeface="Cambria Math" panose="02040503050406030204" pitchFamily="18" charset="0"/>
                          </a:rPr>
                          <m:t>𝐶</m:t>
                        </m:r>
                      </m:e>
                      <m:sub>
                        <m:r>
                          <a:rPr lang="de-DE" b="0" i="1" smtClean="0">
                            <a:effectLst/>
                            <a:latin typeface="Cambria Math" panose="02040503050406030204" pitchFamily="18" charset="0"/>
                            <a:ea typeface="Cambria Math" panose="02040503050406030204" pitchFamily="18" charset="0"/>
                          </a:rPr>
                          <m:t>𝑍</m:t>
                        </m:r>
                      </m:sub>
                    </m:sSub>
                    <m:r>
                      <a:rPr lang="de-DE" b="0" i="1" smtClean="0">
                        <a:effectLst/>
                        <a:latin typeface="Cambria Math" panose="02040503050406030204" pitchFamily="18" charset="0"/>
                        <a:ea typeface="Cambria Math" panose="02040503050406030204" pitchFamily="18" charset="0"/>
                      </a:rPr>
                      <m:t> </m:t>
                    </m:r>
                  </m:oMath>
                </a14:m>
                <a:r>
                  <a:rPr lang="fr-FR" dirty="0">
                    <a:effectLst/>
                    <a:ea typeface="Times New Roman" panose="02020603050405020304" pitchFamily="18" charset="0"/>
                  </a:rPr>
                  <a:t>augmentant, permettent de diminuer V. </a:t>
                </a:r>
              </a:p>
              <a:p>
                <a:pPr marL="558800" marR="368300" indent="-838200" algn="l"/>
                <a:r>
                  <a:rPr lang="fr-FR" dirty="0">
                    <a:effectLst/>
                    <a:ea typeface="Times New Roman" panose="02020603050405020304" pitchFamily="18" charset="0"/>
                  </a:rPr>
                  <a:t>Les hypersustentateurs de bord d’attaque et de bord de fuite seront utilisés, car ils peuvent :</a:t>
                </a:r>
              </a:p>
              <a:p>
                <a:pPr marL="342900" lvl="0" indent="-342900" algn="just">
                  <a:buClr>
                    <a:srgbClr val="000000"/>
                  </a:buClr>
                  <a:buSzPts val="1200"/>
                  <a:buFont typeface="Arial" panose="020B0604020202020204" pitchFamily="34" charset="0"/>
                  <a:buChar char="•"/>
                  <a:tabLst>
                    <a:tab pos="830580" algn="l"/>
                  </a:tabLst>
                </a:pPr>
                <a:r>
                  <a:rPr lang="fr-FR" u="none" strike="noStrike" spc="0" dirty="0">
                    <a:effectLst/>
                    <a:ea typeface="Times New Roman" panose="02020603050405020304" pitchFamily="18" charset="0"/>
                    <a:cs typeface="Times New Roman" panose="02020603050405020304" pitchFamily="18" charset="0"/>
                  </a:rPr>
                  <a:t>augmenter la surface ;</a:t>
                </a:r>
              </a:p>
              <a:p>
                <a:pPr marL="342900" lvl="0" indent="-342900" algn="just">
                  <a:buClr>
                    <a:srgbClr val="000000"/>
                  </a:buClr>
                  <a:buSzPts val="1200"/>
                  <a:buFont typeface="Arial" panose="020B0604020202020204" pitchFamily="34" charset="0"/>
                  <a:buChar char="•"/>
                  <a:tabLst>
                    <a:tab pos="830580" algn="l"/>
                  </a:tabLst>
                </a:pPr>
                <a:r>
                  <a:rPr lang="fr-FR" u="none" strike="noStrike" spc="0" dirty="0">
                    <a:effectLst/>
                    <a:ea typeface="Times New Roman" panose="02020603050405020304" pitchFamily="18" charset="0"/>
                    <a:cs typeface="Times New Roman" panose="02020603050405020304" pitchFamily="18" charset="0"/>
                  </a:rPr>
                  <a:t>augmenter la courbure ;</a:t>
                </a:r>
              </a:p>
              <a:p>
                <a:pPr marL="342900" lvl="0" indent="-342900" algn="just">
                  <a:buClr>
                    <a:srgbClr val="000000"/>
                  </a:buClr>
                  <a:buSzPts val="1200"/>
                  <a:buFont typeface="Arial" panose="020B0604020202020204" pitchFamily="34" charset="0"/>
                  <a:buChar char="•"/>
                  <a:tabLst>
                    <a:tab pos="830580" algn="l"/>
                  </a:tabLst>
                </a:pPr>
                <a:r>
                  <a:rPr lang="fr-FR" u="none" strike="noStrike" spc="0" dirty="0">
                    <a:effectLst/>
                    <a:ea typeface="Times New Roman" panose="02020603050405020304" pitchFamily="18" charset="0"/>
                    <a:cs typeface="Times New Roman" panose="02020603050405020304" pitchFamily="18" charset="0"/>
                  </a:rPr>
                  <a:t>améliorer l’écoulement (effet de fente) aux grands angles.</a:t>
                </a:r>
              </a:p>
              <a:p>
                <a:pPr marL="285750" indent="-285750" algn="just">
                  <a:buClr>
                    <a:srgbClr val="000000"/>
                  </a:buClr>
                  <a:buSzPts val="1200"/>
                  <a:buFont typeface="Wingdings" panose="05000000000000000000" pitchFamily="2" charset="2"/>
                  <a:buChar char="Ø"/>
                  <a:tabLst>
                    <a:tab pos="830580" algn="l"/>
                  </a:tabLst>
                </a:pPr>
                <a:r>
                  <a:rPr lang="fr-FR" b="1" dirty="0">
                    <a:effectLst/>
                    <a:ea typeface="Times New Roman" panose="02020603050405020304" pitchFamily="18" charset="0"/>
                  </a:rPr>
                  <a:t>Pour diminuer la vitesse en vol et accroître la pente en descente, </a:t>
                </a:r>
                <a:r>
                  <a:rPr lang="fr-FR" dirty="0" smtClean="0">
                    <a:solidFill>
                      <a:srgbClr val="000000"/>
                    </a:solidFill>
                    <a:ea typeface="DejaVu Sans" panose="020B0603030804020204" pitchFamily="34" charset="0"/>
                  </a:rPr>
                  <a:t>On </a:t>
                </a:r>
                <a:r>
                  <a:rPr lang="fr-FR" dirty="0">
                    <a:solidFill>
                      <a:srgbClr val="000000"/>
                    </a:solidFill>
                    <a:ea typeface="DejaVu Sans" panose="020B0603030804020204" pitchFamily="34" charset="0"/>
                  </a:rPr>
                  <a:t>utilisera les spoilers et aérofreins :</a:t>
                </a:r>
              </a:p>
              <a:p>
                <a:pPr lvl="0" algn="just">
                  <a:buClr>
                    <a:srgbClr val="000000"/>
                  </a:buClr>
                  <a:buSzPts val="1200"/>
                  <a:tabLst>
                    <a:tab pos="830580" algn="l"/>
                  </a:tabLst>
                </a:pPr>
                <a:r>
                  <a:rPr lang="fr-FR" b="0" spc="0" dirty="0">
                    <a:solidFill>
                      <a:srgbClr val="000000"/>
                    </a:solidFill>
                    <a:effectLst/>
                    <a:ea typeface="Times New Roman" panose="02020603050405020304" pitchFamily="18" charset="0"/>
                    <a:cs typeface="Times New Roman" panose="02020603050405020304" pitchFamily="18" charset="0"/>
                  </a:rPr>
                  <a:t>augmenter le </a:t>
                </a:r>
                <a:r>
                  <a:rPr lang="fr-FR" dirty="0">
                    <a:effectLst/>
                    <a:ea typeface="Times New Roman" panose="02020603050405020304" pitchFamily="18" charset="0"/>
                  </a:rPr>
                  <a:t>C</a:t>
                </a:r>
                <a:r>
                  <a:rPr lang="fr-FR" baseline="-25000" dirty="0">
                    <a:effectLst/>
                    <a:ea typeface="Times New Roman" panose="02020603050405020304" pitchFamily="18" charset="0"/>
                  </a:rPr>
                  <a:t>x</a:t>
                </a:r>
                <a:r>
                  <a:rPr lang="fr-FR" dirty="0">
                    <a:effectLst/>
                    <a:ea typeface="Times New Roman" panose="02020603050405020304" pitchFamily="18" charset="0"/>
                  </a:rPr>
                  <a:t> et diminuer la finesse puisque : </a:t>
                </a:r>
                <a14:m>
                  <m:oMath xmlns:m="http://schemas.openxmlformats.org/officeDocument/2006/math">
                    <m:r>
                      <a:rPr lang="de-DE" b="0" i="1" smtClean="0">
                        <a:effectLst/>
                        <a:latin typeface="Cambria Math" panose="02040503050406030204" pitchFamily="18" charset="0"/>
                        <a:ea typeface="Times New Roman" panose="02020603050405020304" pitchFamily="18" charset="0"/>
                      </a:rPr>
                      <m:t>𝑓</m:t>
                    </m:r>
                    <m:r>
                      <a:rPr lang="de-DE" b="0" i="1" smtClean="0">
                        <a:effectLst/>
                        <a:latin typeface="Cambria Math" panose="02040503050406030204" pitchFamily="18" charset="0"/>
                        <a:ea typeface="Times New Roman" panose="02020603050405020304" pitchFamily="18" charset="0"/>
                      </a:rPr>
                      <m:t>=</m:t>
                    </m:r>
                    <m:f>
                      <m:fPr>
                        <m:ctrlPr>
                          <a:rPr lang="de-DE" b="0" i="1" smtClean="0">
                            <a:effectLst/>
                            <a:latin typeface="Cambria Math" panose="02040503050406030204" pitchFamily="18" charset="0"/>
                          </a:rPr>
                        </m:ctrlPr>
                      </m:fPr>
                      <m:num>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𝐶</m:t>
                            </m:r>
                          </m:e>
                          <m:sub>
                            <m:r>
                              <a:rPr lang="de-DE" i="1">
                                <a:latin typeface="Cambria Math" panose="02040503050406030204" pitchFamily="18" charset="0"/>
                                <a:ea typeface="Cambria Math" panose="02040503050406030204" pitchFamily="18" charset="0"/>
                              </a:rPr>
                              <m:t>𝑍</m:t>
                            </m:r>
                          </m:sub>
                        </m:sSub>
                      </m:num>
                      <m:den>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𝐶</m:t>
                            </m:r>
                          </m:e>
                          <m:sub>
                            <m:r>
                              <a:rPr lang="de-DE" b="0" i="1" smtClean="0">
                                <a:latin typeface="Cambria Math" panose="02040503050406030204" pitchFamily="18" charset="0"/>
                                <a:ea typeface="Cambria Math" panose="02040503050406030204" pitchFamily="18" charset="0"/>
                              </a:rPr>
                              <m:t>𝑋</m:t>
                            </m:r>
                          </m:sub>
                        </m:sSub>
                      </m:den>
                    </m:f>
                  </m:oMath>
                </a14:m>
                <a:r>
                  <a:rPr lang="fr-FR" dirty="0">
                    <a:effectLst/>
                    <a:ea typeface="Times New Roman" panose="02020603050405020304" pitchFamily="18" charset="0"/>
                  </a:rPr>
                  <a:t> et que </a:t>
                </a:r>
                <a14:m>
                  <m:oMath xmlns:m="http://schemas.openxmlformats.org/officeDocument/2006/math">
                    <m:func>
                      <m:funcPr>
                        <m:ctrlPr>
                          <a:rPr lang="de-DE" b="0" i="1" smtClean="0">
                            <a:effectLst/>
                            <a:latin typeface="Cambria Math" panose="02040503050406030204" pitchFamily="18" charset="0"/>
                            <a:ea typeface="Times New Roman" panose="02020603050405020304" pitchFamily="18" charset="0"/>
                          </a:rPr>
                        </m:ctrlPr>
                      </m:funcPr>
                      <m:fName>
                        <m:r>
                          <m:rPr>
                            <m:sty m:val="p"/>
                          </m:rPr>
                          <a:rPr lang="de-DE" b="0" i="0" smtClean="0">
                            <a:effectLst/>
                            <a:latin typeface="Cambria Math" panose="02040503050406030204" pitchFamily="18" charset="0"/>
                            <a:ea typeface="Times New Roman" panose="02020603050405020304" pitchFamily="18" charset="0"/>
                          </a:rPr>
                          <m:t>tg</m:t>
                        </m:r>
                      </m:fName>
                      <m:e>
                        <m:d>
                          <m:dPr>
                            <m:ctrlPr>
                              <a:rPr lang="de-DE" b="0" i="1" smtClean="0">
                                <a:effectLst/>
                                <a:latin typeface="Cambria Math" panose="02040503050406030204" pitchFamily="18" charset="0"/>
                                <a:ea typeface="Times New Roman" panose="02020603050405020304" pitchFamily="18" charset="0"/>
                              </a:rPr>
                            </m:ctrlPr>
                          </m:dPr>
                          <m:e>
                            <m:r>
                              <a:rPr lang="de-DE" b="0" i="1" smtClean="0">
                                <a:effectLst/>
                                <a:latin typeface="Cambria Math" panose="02040503050406030204" pitchFamily="18" charset="0"/>
                                <a:ea typeface="Cambria Math" panose="02040503050406030204" pitchFamily="18" charset="0"/>
                              </a:rPr>
                              <m:t>𝜃</m:t>
                            </m:r>
                          </m:e>
                        </m:d>
                      </m:e>
                    </m:func>
                    <m:r>
                      <a:rPr lang="de-DE" b="0" i="1" smtClean="0">
                        <a:effectLst/>
                        <a:latin typeface="Cambria Math" panose="02040503050406030204" pitchFamily="18" charset="0"/>
                        <a:ea typeface="Times New Roman" panose="02020603050405020304" pitchFamily="18" charset="0"/>
                      </a:rPr>
                      <m:t>=</m:t>
                    </m:r>
                    <m:f>
                      <m:fPr>
                        <m:ctrlPr>
                          <a:rPr lang="de-DE" b="0" i="1" smtClean="0">
                            <a:effectLst/>
                            <a:latin typeface="Cambria Math" panose="02040503050406030204" pitchFamily="18" charset="0"/>
                          </a:rPr>
                        </m:ctrlPr>
                      </m:fPr>
                      <m:num>
                        <m:r>
                          <a:rPr lang="de-DE" b="0" i="1" smtClean="0">
                            <a:effectLst/>
                            <a:latin typeface="Cambria Math" panose="02040503050406030204" pitchFamily="18" charset="0"/>
                          </a:rPr>
                          <m:t>1</m:t>
                        </m:r>
                      </m:num>
                      <m:den>
                        <m:r>
                          <a:rPr lang="de-DE" b="0" i="1" smtClean="0">
                            <a:effectLst/>
                            <a:latin typeface="Cambria Math" panose="02040503050406030204" pitchFamily="18" charset="0"/>
                          </a:rPr>
                          <m:t>𝑓</m:t>
                        </m:r>
                      </m:den>
                    </m:f>
                  </m:oMath>
                </a14:m>
                <a:endParaRPr lang="fr-FR" dirty="0">
                  <a:effectLst/>
                  <a:ea typeface="Times New Roman" panose="02020603050405020304" pitchFamily="18" charset="0"/>
                </a:endParaRPr>
              </a:p>
              <a:p>
                <a:pPr marL="304800" marR="469900" indent="-304800" algn="just">
                  <a:spcBef>
                    <a:spcPts val="1190"/>
                  </a:spcBef>
                  <a:spcAft>
                    <a:spcPts val="0"/>
                  </a:spcAft>
                  <a:buFont typeface="Wingdings" panose="05000000000000000000" pitchFamily="2" charset="2"/>
                  <a:buChar char="Ø"/>
                </a:pPr>
                <a:r>
                  <a:rPr lang="fr-FR" sz="1800" b="1" spc="0" dirty="0">
                    <a:solidFill>
                      <a:srgbClr val="000000"/>
                    </a:solidFill>
                    <a:effectLst/>
                    <a:ea typeface="Times New Roman" panose="02020603050405020304" pitchFamily="18" charset="0"/>
                    <a:cs typeface="Times New Roman" panose="02020603050405020304" pitchFamily="18" charset="0"/>
                  </a:rPr>
                  <a:t>Pour diminuer les distances de roulement </a:t>
                </a:r>
                <a:r>
                  <a:rPr lang="fr-FR" sz="1800" b="1" cap="small" spc="0" dirty="0">
                    <a:solidFill>
                      <a:srgbClr val="000000"/>
                    </a:solidFill>
                    <a:effectLst/>
                    <a:ea typeface="Times New Roman" panose="02020603050405020304" pitchFamily="18" charset="0"/>
                    <a:cs typeface="Times New Roman" panose="02020603050405020304" pitchFamily="18" charset="0"/>
                  </a:rPr>
                  <a:t>(Dr) </a:t>
                </a:r>
                <a:r>
                  <a:rPr lang="fr-FR" sz="1800" dirty="0">
                    <a:effectLst/>
                    <a:ea typeface="Times New Roman" panose="02020603050405020304" pitchFamily="18" charset="0"/>
                  </a:rPr>
                  <a:t>à l’atterrissage ou en arrêt décollage, il faut augmenter la traînée F</a:t>
                </a:r>
                <a:r>
                  <a:rPr lang="fr-FR" sz="1800" baseline="-25000" dirty="0">
                    <a:effectLst/>
                    <a:ea typeface="Times New Roman" panose="02020603050405020304" pitchFamily="18" charset="0"/>
                  </a:rPr>
                  <a:t>x</a:t>
                </a:r>
                <a:r>
                  <a:rPr lang="fr-FR" sz="1800" dirty="0">
                    <a:effectLst/>
                    <a:ea typeface="Times New Roman" panose="02020603050405020304" pitchFamily="18" charset="0"/>
                  </a:rPr>
                  <a:t> ainsi que le coefficient d’adhérence (efficacité freins sur roues) pour avoir une décélération (</a:t>
                </a:r>
                <a14:m>
                  <m:oMath xmlns:m="http://schemas.openxmlformats.org/officeDocument/2006/math">
                    <m:r>
                      <a:rPr lang="fr-FR" sz="1800" i="1" dirty="0" smtClean="0">
                        <a:effectLst/>
                        <a:latin typeface="Cambria Math" panose="02040503050406030204" pitchFamily="18" charset="0"/>
                        <a:ea typeface="Cambria Math" panose="02040503050406030204" pitchFamily="18" charset="0"/>
                      </a:rPr>
                      <m:t>𝛾</m:t>
                    </m:r>
                  </m:oMath>
                </a14:m>
                <a:r>
                  <a:rPr lang="fr-FR" sz="1800" dirty="0">
                    <a:effectLst/>
                    <a:ea typeface="Times New Roman" panose="02020603050405020304" pitchFamily="18" charset="0"/>
                  </a:rPr>
                  <a:t>) importante.</a:t>
                </a:r>
              </a:p>
              <a:p>
                <a:pPr marL="304800" indent="-838200" algn="just">
                  <a:spcBef>
                    <a:spcPts val="300"/>
                  </a:spcBef>
                  <a:spcAft>
                    <a:spcPts val="0"/>
                  </a:spcAft>
                  <a:tabLst>
                    <a:tab pos="2185035" algn="l"/>
                  </a:tabLst>
                </a:pPr>
                <a:r>
                  <a:rPr lang="fr-FR" sz="1800" dirty="0">
                    <a:effectLst/>
                    <a:ea typeface="Times New Roman" panose="02020603050405020304" pitchFamily="18" charset="0"/>
                  </a:rPr>
                  <a:t>Sachant que :  </a:t>
                </a:r>
                <a14:m>
                  <m:oMath xmlns:m="http://schemas.openxmlformats.org/officeDocument/2006/math">
                    <m:sSub>
                      <m:sSubPr>
                        <m:ctrlPr>
                          <a:rPr lang="fr-FR" sz="1800" i="1" smtClean="0">
                            <a:effectLst/>
                            <a:latin typeface="Cambria Math" panose="02040503050406030204" pitchFamily="18" charset="0"/>
                          </a:rPr>
                        </m:ctrlPr>
                      </m:sSubPr>
                      <m:e>
                        <m:r>
                          <a:rPr lang="de-DE" sz="1800" b="0" i="1" smtClean="0">
                            <a:effectLst/>
                            <a:latin typeface="Cambria Math" panose="02040503050406030204" pitchFamily="18" charset="0"/>
                          </a:rPr>
                          <m:t>𝐷</m:t>
                        </m:r>
                      </m:e>
                      <m:sub>
                        <m:r>
                          <a:rPr lang="de-DE" sz="1800" b="0" i="1" smtClean="0">
                            <a:effectLst/>
                            <a:latin typeface="Cambria Math" panose="02040503050406030204" pitchFamily="18" charset="0"/>
                          </a:rPr>
                          <m:t>𝑅</m:t>
                        </m:r>
                      </m:sub>
                    </m:sSub>
                    <m:r>
                      <a:rPr lang="de-DE" sz="1800" b="0" i="1" smtClean="0">
                        <a:effectLst/>
                        <a:latin typeface="Cambria Math" panose="02040503050406030204" pitchFamily="18" charset="0"/>
                      </a:rPr>
                      <m:t>=</m:t>
                    </m:r>
                    <m:f>
                      <m:fPr>
                        <m:ctrlPr>
                          <a:rPr lang="de-DE" sz="1800" b="0" i="1" smtClean="0">
                            <a:effectLst/>
                            <a:latin typeface="Cambria Math" panose="02040503050406030204" pitchFamily="18" charset="0"/>
                          </a:rPr>
                        </m:ctrlPr>
                      </m:fPr>
                      <m:num>
                        <m:sSubSup>
                          <m:sSubSupPr>
                            <m:ctrlPr>
                              <a:rPr lang="de-DE" sz="1800" b="0" i="1" smtClean="0">
                                <a:effectLst/>
                                <a:latin typeface="Cambria Math" panose="02040503050406030204" pitchFamily="18" charset="0"/>
                              </a:rPr>
                            </m:ctrlPr>
                          </m:sSubSupPr>
                          <m:e>
                            <m:r>
                              <a:rPr lang="de-DE" sz="1800" b="0" i="1" smtClean="0">
                                <a:effectLst/>
                                <a:latin typeface="Cambria Math" panose="02040503050406030204" pitchFamily="18" charset="0"/>
                              </a:rPr>
                              <m:t>𝑉</m:t>
                            </m:r>
                          </m:e>
                          <m:sub>
                            <m:r>
                              <a:rPr lang="de-DE" sz="1800" b="0" i="1" smtClean="0">
                                <a:effectLst/>
                                <a:latin typeface="Cambria Math" panose="02040503050406030204" pitchFamily="18" charset="0"/>
                              </a:rPr>
                              <m:t>𝑎𝑡𝑡</m:t>
                            </m:r>
                          </m:sub>
                          <m:sup>
                            <m:r>
                              <a:rPr lang="de-DE" sz="1800" b="0" i="1" smtClean="0">
                                <a:effectLst/>
                                <a:latin typeface="Cambria Math" panose="02040503050406030204" pitchFamily="18" charset="0"/>
                              </a:rPr>
                              <m:t>2</m:t>
                            </m:r>
                          </m:sup>
                        </m:sSubSup>
                      </m:num>
                      <m:den>
                        <m:r>
                          <a:rPr lang="de-DE" sz="1800" b="0" i="1" smtClean="0">
                            <a:effectLst/>
                            <a:latin typeface="Cambria Math" panose="02040503050406030204" pitchFamily="18" charset="0"/>
                          </a:rPr>
                          <m:t>2</m:t>
                        </m:r>
                        <m:r>
                          <a:rPr lang="de-DE" sz="1800" b="0" i="1" smtClean="0">
                            <a:effectLst/>
                            <a:latin typeface="Cambria Math" panose="02040503050406030204" pitchFamily="18" charset="0"/>
                            <a:ea typeface="Cambria Math" panose="02040503050406030204" pitchFamily="18" charset="0"/>
                          </a:rPr>
                          <m:t>𝛾</m:t>
                        </m:r>
                      </m:den>
                    </m:f>
                  </m:oMath>
                </a14:m>
                <a:endParaRPr lang="fr-FR" sz="1800" dirty="0">
                  <a:effectLst/>
                  <a:ea typeface="Times New Roman" panose="02020603050405020304" pitchFamily="18" charset="0"/>
                </a:endParaRPr>
              </a:p>
              <a:p>
                <a:pPr marL="304800" indent="-838200" algn="just">
                  <a:spcBef>
                    <a:spcPts val="300"/>
                  </a:spcBef>
                  <a:spcAft>
                    <a:spcPts val="0"/>
                  </a:spcAft>
                  <a:tabLst>
                    <a:tab pos="2185035" algn="l"/>
                  </a:tabLst>
                </a:pPr>
                <a:r>
                  <a:rPr lang="fr-FR" sz="1800" dirty="0">
                    <a:effectLst/>
                    <a:ea typeface="Times New Roman" panose="02020603050405020304" pitchFamily="18" charset="0"/>
                  </a:rPr>
                  <a:t>On utilisera les </a:t>
                </a:r>
                <a:r>
                  <a:rPr lang="fr-FR" sz="1800" dirty="0" err="1">
                    <a:effectLst/>
                    <a:ea typeface="Times New Roman" panose="02020603050405020304" pitchFamily="18" charset="0"/>
                  </a:rPr>
                  <a:t>hyposustentateurs</a:t>
                </a:r>
                <a:r>
                  <a:rPr lang="fr-FR" sz="1800" dirty="0">
                    <a:effectLst/>
                    <a:ea typeface="Times New Roman" panose="02020603050405020304" pitchFamily="18" charset="0"/>
                  </a:rPr>
                  <a:t> au maximum (aérofreins - spoilers sol et vol).</a:t>
                </a:r>
                <a:endParaRPr lang="fr-FR" dirty="0"/>
              </a:p>
            </p:txBody>
          </p:sp>
        </mc:Choice>
        <mc:Fallback xmlns="">
          <p:sp>
            <p:nvSpPr>
              <p:cNvPr id="5" name="ZoneTexte 4">
                <a:extLst>
                  <a:ext uri="{FF2B5EF4-FFF2-40B4-BE49-F238E27FC236}">
                    <a16:creationId xmlns:a16="http://schemas.microsoft.com/office/drawing/2014/main" id="{8B66304A-86B8-F990-AEAE-371A9F502233}"/>
                  </a:ext>
                </a:extLst>
              </p:cNvPr>
              <p:cNvSpPr txBox="1">
                <a:spLocks noRot="1" noChangeAspect="1" noMove="1" noResize="1" noEditPoints="1" noAdjustHandles="1" noChangeArrowheads="1" noChangeShapeType="1" noTextEdit="1"/>
              </p:cNvSpPr>
              <p:nvPr/>
            </p:nvSpPr>
            <p:spPr>
              <a:xfrm>
                <a:off x="838200" y="828185"/>
                <a:ext cx="10515600" cy="5109732"/>
              </a:xfrm>
              <a:prstGeom prst="rect">
                <a:avLst/>
              </a:prstGeom>
              <a:blipFill>
                <a:blip r:embed="rId2"/>
                <a:stretch>
                  <a:fillRect l="-463" t="-595" b="-833"/>
                </a:stretch>
              </a:blipFill>
              <a:ln w="12700" cap="flat" cmpd="sng" algn="ctr">
                <a:solidFill>
                  <a:schemeClr val="accent2"/>
                </a:solidFill>
                <a:prstDash val="solid"/>
                <a:miter lim="800000"/>
              </a:ln>
              <a:effectLst/>
            </p:spPr>
            <p:txBody>
              <a:bodyPr/>
              <a:lstStyle/>
              <a:p>
                <a:r>
                  <a:rPr lang="en-US">
                    <a:noFill/>
                  </a:rPr>
                  <a:t> </a:t>
                </a:r>
              </a:p>
            </p:txBody>
          </p:sp>
        </mc:Fallback>
      </mc:AlternateContent>
      <p:sp>
        <p:nvSpPr>
          <p:cNvPr id="6" name="ZoneTexte 5">
            <a:extLst>
              <a:ext uri="{FF2B5EF4-FFF2-40B4-BE49-F238E27FC236}">
                <a16:creationId xmlns:a16="http://schemas.microsoft.com/office/drawing/2014/main" id="{49706FEA-E34D-03D4-959C-FA9A8C7D8EEC}"/>
              </a:ext>
            </a:extLst>
          </p:cNvPr>
          <p:cNvSpPr txBox="1"/>
          <p:nvPr/>
        </p:nvSpPr>
        <p:spPr>
          <a:xfrm>
            <a:off x="2795530" y="425882"/>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u="none" strike="noStrike" spc="0" dirty="0">
                <a:effectLst/>
                <a:ea typeface="Times New Roman" panose="02020603050405020304" pitchFamily="18" charset="0"/>
                <a:cs typeface="Times New Roman" panose="02020603050405020304" pitchFamily="18" charset="0"/>
              </a:rPr>
              <a:t>Nécessité des commandes de vol secondaires</a:t>
            </a:r>
            <a:endParaRPr lang="fr-FR" dirty="0"/>
          </a:p>
        </p:txBody>
      </p:sp>
      <p:sp>
        <p:nvSpPr>
          <p:cNvPr id="7" name="ZoneTexte 6">
            <a:extLst>
              <a:ext uri="{FF2B5EF4-FFF2-40B4-BE49-F238E27FC236}">
                <a16:creationId xmlns:a16="http://schemas.microsoft.com/office/drawing/2014/main" id="{17707CF0-6ED8-7FCC-881B-1C7936838D49}"/>
              </a:ext>
            </a:extLst>
          </p:cNvPr>
          <p:cNvSpPr txBox="1"/>
          <p:nvPr/>
        </p:nvSpPr>
        <p:spPr>
          <a:xfrm>
            <a:off x="3773277" y="23579"/>
            <a:ext cx="372921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SzPts val="1600"/>
            </a:pPr>
            <a:r>
              <a:rPr lang="fr-FR"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SECONDAIRES</a:t>
            </a:r>
          </a:p>
        </p:txBody>
      </p:sp>
    </p:spTree>
    <p:extLst>
      <p:ext uri="{BB962C8B-B14F-4D97-AF65-F5344CB8AC3E}">
        <p14:creationId xmlns:p14="http://schemas.microsoft.com/office/powerpoint/2010/main" val="362160344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70E39BC9-8B7D-D415-E43C-14CCF8A02F85}"/>
              </a:ext>
            </a:extLst>
          </p:cNvPr>
          <p:cNvPicPr>
            <a:picLocks noGrp="1" noChangeAspect="1"/>
          </p:cNvPicPr>
          <p:nvPr>
            <p:ph idx="1"/>
          </p:nvPr>
        </p:nvPicPr>
        <p:blipFill>
          <a:blip r:embed="rId2"/>
          <a:stretch>
            <a:fillRect/>
          </a:stretch>
        </p:blipFill>
        <p:spPr>
          <a:xfrm>
            <a:off x="6466114" y="1719748"/>
            <a:ext cx="5072745" cy="4033739"/>
          </a:xfr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6EDC2646-7A8B-A041-865C-28403517056A}"/>
                  </a:ext>
                </a:extLst>
              </p:cNvPr>
              <p:cNvSpPr txBox="1"/>
              <p:nvPr/>
            </p:nvSpPr>
            <p:spPr>
              <a:xfrm>
                <a:off x="195089" y="85222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r>
                  <a:rPr lang="fr-FR" sz="1800" dirty="0">
                    <a:effectLst/>
                    <a:ea typeface="Times New Roman" panose="02020603050405020304" pitchFamily="18" charset="0"/>
                  </a:rPr>
                  <a:t>Nous savons que pour </a:t>
                </a:r>
                <a14:m>
                  <m:oMath xmlns:m="http://schemas.openxmlformats.org/officeDocument/2006/math">
                    <m:r>
                      <a:rPr lang="fr-FR" sz="1800" i="1" dirty="0" smtClean="0">
                        <a:effectLst/>
                        <a:latin typeface="Cambria Math" panose="02040503050406030204" pitchFamily="18" charset="0"/>
                        <a:ea typeface="Cambria Math" panose="02040503050406030204" pitchFamily="18" charset="0"/>
                      </a:rPr>
                      <m:t>↓</m:t>
                    </m:r>
                    <m:r>
                      <a:rPr lang="de-DE" sz="1800" b="0" i="1" dirty="0" smtClean="0">
                        <a:effectLst/>
                        <a:latin typeface="Cambria Math" panose="02040503050406030204" pitchFamily="18" charset="0"/>
                        <a:ea typeface="Cambria Math" panose="02040503050406030204" pitchFamily="18" charset="0"/>
                      </a:rPr>
                      <m:t>𝑉</m:t>
                    </m:r>
                  </m:oMath>
                </a14:m>
                <a:r>
                  <a:rPr lang="fr-FR" sz="1800" dirty="0">
                    <a:effectLst/>
                    <a:ea typeface="Times New Roman" panose="02020603050405020304" pitchFamily="18" charset="0"/>
                  </a:rPr>
                  <a:t> il faut </a:t>
                </a:r>
                <a14:m>
                  <m:oMath xmlns:m="http://schemas.openxmlformats.org/officeDocument/2006/math">
                    <m:r>
                      <a:rPr lang="de-DE" i="1" smtClean="0">
                        <a:latin typeface="Cambria Math" panose="02040503050406030204" pitchFamily="18" charset="0"/>
                        <a:ea typeface="Cambria Math" panose="02040503050406030204" pitchFamily="18" charset="0"/>
                      </a:rPr>
                      <m:t>↑</m:t>
                    </m:r>
                    <m:r>
                      <a:rPr lang="de-DE" i="1">
                        <a:latin typeface="Cambria Math" panose="02040503050406030204" pitchFamily="18" charset="0"/>
                        <a:ea typeface="Cambria Math" panose="02040503050406030204" pitchFamily="18" charset="0"/>
                      </a:rPr>
                      <m:t>𝑆</m:t>
                    </m:r>
                    <m:r>
                      <a:rPr lang="de-DE" i="1">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𝐶</m:t>
                        </m:r>
                      </m:e>
                      <m:sub>
                        <m:r>
                          <a:rPr lang="de-DE" i="1">
                            <a:latin typeface="Cambria Math" panose="02040503050406030204" pitchFamily="18" charset="0"/>
                            <a:ea typeface="Cambria Math" panose="02040503050406030204" pitchFamily="18" charset="0"/>
                          </a:rPr>
                          <m:t>𝑍</m:t>
                        </m:r>
                      </m:sub>
                    </m:sSub>
                    <m:r>
                      <a:rPr lang="de-DE" i="1">
                        <a:latin typeface="Cambria Math" panose="02040503050406030204" pitchFamily="18" charset="0"/>
                        <a:ea typeface="Cambria Math" panose="02040503050406030204" pitchFamily="18" charset="0"/>
                      </a:rPr>
                      <m:t> </m:t>
                    </m:r>
                  </m:oMath>
                </a14:m>
                <a:endParaRPr lang="fr-FR" sz="1800" b="0" spc="0" dirty="0">
                  <a:solidFill>
                    <a:srgbClr val="000000"/>
                  </a:solidFill>
                  <a:effectLst/>
                  <a:ea typeface="Times New Roman" panose="02020603050405020304" pitchFamily="18" charset="0"/>
                  <a:cs typeface="Times New Roman" panose="02020603050405020304" pitchFamily="18" charset="0"/>
                </a:endParaRPr>
              </a:p>
            </p:txBody>
          </p:sp>
        </mc:Choice>
        <mc:Fallback xmlns="">
          <p:sp>
            <p:nvSpPr>
              <p:cNvPr id="5" name="ZoneTexte 4">
                <a:extLst>
                  <a:ext uri="{FF2B5EF4-FFF2-40B4-BE49-F238E27FC236}">
                    <a16:creationId xmlns:a16="http://schemas.microsoft.com/office/drawing/2014/main" id="{6EDC2646-7A8B-A041-865C-28403517056A}"/>
                  </a:ext>
                </a:extLst>
              </p:cNvPr>
              <p:cNvSpPr txBox="1">
                <a:spLocks noRot="1" noChangeAspect="1" noMove="1" noResize="1" noEditPoints="1" noAdjustHandles="1" noChangeArrowheads="1" noChangeShapeType="1" noTextEdit="1"/>
              </p:cNvSpPr>
              <p:nvPr/>
            </p:nvSpPr>
            <p:spPr>
              <a:xfrm>
                <a:off x="195089" y="852227"/>
                <a:ext cx="6097836" cy="369332"/>
              </a:xfrm>
              <a:prstGeom prst="rect">
                <a:avLst/>
              </a:prstGeom>
              <a:blipFill>
                <a:blip r:embed="rId3"/>
                <a:stretch>
                  <a:fillRect l="-699" t="-8065" b="-24194"/>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9" name="ZoneTexte 8">
            <a:extLst>
              <a:ext uri="{FF2B5EF4-FFF2-40B4-BE49-F238E27FC236}">
                <a16:creationId xmlns:a16="http://schemas.microsoft.com/office/drawing/2014/main" id="{41CA096B-6692-8D40-3832-1594B8B0A9ED}"/>
              </a:ext>
            </a:extLst>
          </p:cNvPr>
          <p:cNvSpPr txBox="1"/>
          <p:nvPr/>
        </p:nvSpPr>
        <p:spPr>
          <a:xfrm>
            <a:off x="195088" y="4304756"/>
            <a:ext cx="5918847" cy="88998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lnSpc>
                <a:spcPts val="1200"/>
              </a:lnSpc>
              <a:spcBef>
                <a:spcPts val="3300"/>
              </a:spcBef>
              <a:spcAft>
                <a:spcPts val="695"/>
              </a:spcAft>
              <a:buClr>
                <a:srgbClr val="000000"/>
              </a:buClr>
              <a:buSzPts val="1200"/>
              <a:tabLst>
                <a:tab pos="495935" algn="l"/>
              </a:tabLst>
            </a:pPr>
            <a:r>
              <a:rPr lang="fr-FR" b="1" u="none" strike="noStrike" spc="0" dirty="0">
                <a:ea typeface="Times New Roman" panose="02020603050405020304" pitchFamily="18" charset="0"/>
                <a:cs typeface="Times New Roman" panose="02020603050405020304" pitchFamily="18" charset="0"/>
              </a:rPr>
              <a:t>E</a:t>
            </a:r>
            <a:r>
              <a:rPr lang="fr-FR" sz="1800" b="1" u="none" strike="noStrike" spc="0" dirty="0">
                <a:effectLst/>
                <a:ea typeface="Times New Roman" panose="02020603050405020304" pitchFamily="18" charset="0"/>
                <a:cs typeface="Times New Roman" panose="02020603050405020304" pitchFamily="18" charset="0"/>
              </a:rPr>
              <a:t>volution de S</a:t>
            </a:r>
          </a:p>
          <a:p>
            <a:r>
              <a:rPr lang="fr-FR" sz="1800" dirty="0">
                <a:solidFill>
                  <a:srgbClr val="000000"/>
                </a:solidFill>
                <a:effectLst/>
                <a:ea typeface="DejaVu Sans" panose="020B0603030804020204" pitchFamily="34" charset="0"/>
              </a:rPr>
              <a:t>En augmentant la longueur de la corde de profil de l’aile à l’aide d’éléments mobiles, becs ou volets</a:t>
            </a:r>
            <a:endParaRPr lang="fr-FR" dirty="0"/>
          </a:p>
        </p:txBody>
      </p:sp>
      <p:sp>
        <p:nvSpPr>
          <p:cNvPr id="8" name="ZoneTexte 7">
            <a:extLst>
              <a:ext uri="{FF2B5EF4-FFF2-40B4-BE49-F238E27FC236}">
                <a16:creationId xmlns:a16="http://schemas.microsoft.com/office/drawing/2014/main" id="{8227E4C0-EDF3-6798-57FA-87F2451A3A73}"/>
              </a:ext>
            </a:extLst>
          </p:cNvPr>
          <p:cNvSpPr txBox="1"/>
          <p:nvPr/>
        </p:nvSpPr>
        <p:spPr>
          <a:xfrm>
            <a:off x="3214172" y="492515"/>
            <a:ext cx="4651872" cy="28789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lnSpc>
                <a:spcPts val="1400"/>
              </a:lnSpc>
              <a:spcBef>
                <a:spcPts val="6300"/>
              </a:spcBef>
              <a:spcAft>
                <a:spcPts val="1085"/>
              </a:spcAft>
              <a:buClr>
                <a:srgbClr val="000000"/>
              </a:buClr>
              <a:buSzPts val="1400"/>
              <a:tabLst>
                <a:tab pos="507365" algn="l"/>
              </a:tabLst>
            </a:pPr>
            <a:r>
              <a:rPr lang="fr-FR" sz="1800" b="1" u="none" strike="noStrike" spc="0" dirty="0">
                <a:effectLst/>
                <a:ea typeface="Times New Roman" panose="02020603050405020304" pitchFamily="18" charset="0"/>
                <a:cs typeface="Times New Roman" panose="02020603050405020304" pitchFamily="18" charset="0"/>
              </a:rPr>
              <a:t>HYPERSUSTENTATEURS DE BORD D’ATTAQUE</a:t>
            </a:r>
          </a:p>
        </p:txBody>
      </p:sp>
      <p:sp>
        <p:nvSpPr>
          <p:cNvPr id="10" name="ZoneTexte 9">
            <a:extLst>
              <a:ext uri="{FF2B5EF4-FFF2-40B4-BE49-F238E27FC236}">
                <a16:creationId xmlns:a16="http://schemas.microsoft.com/office/drawing/2014/main" id="{30EACA0E-F271-E60F-CAFC-4D95035C7123}"/>
              </a:ext>
            </a:extLst>
          </p:cNvPr>
          <p:cNvSpPr txBox="1"/>
          <p:nvPr/>
        </p:nvSpPr>
        <p:spPr>
          <a:xfrm>
            <a:off x="3773277" y="23579"/>
            <a:ext cx="372921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SzPts val="1600"/>
            </a:pPr>
            <a:r>
              <a:rPr lang="fr-FR"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SECONDAIRES</a:t>
            </a:r>
          </a:p>
        </p:txBody>
      </p:sp>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5521D9C6-11E1-CB02-591C-78142ABA8C09}"/>
                  </a:ext>
                </a:extLst>
              </p:cNvPr>
              <p:cNvSpPr txBox="1"/>
              <p:nvPr/>
            </p:nvSpPr>
            <p:spPr>
              <a:xfrm>
                <a:off x="195088" y="1736747"/>
                <a:ext cx="5918847" cy="212686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sz="1800" b="1" dirty="0" smtClean="0">
                    <a:effectLst/>
                    <a:ea typeface="Times New Roman" panose="02020603050405020304" pitchFamily="18" charset="0"/>
                  </a:rPr>
                  <a:t>Evolution </a:t>
                </a:r>
                <a:r>
                  <a:rPr lang="fr-FR" sz="1800" b="1" dirty="0">
                    <a:effectLst/>
                    <a:ea typeface="Times New Roman" panose="02020603050405020304" pitchFamily="18" charset="0"/>
                  </a:rPr>
                  <a:t>du Cz </a:t>
                </a:r>
                <a:r>
                  <a:rPr lang="fr-FR" sz="1800" b="0" spc="0" dirty="0">
                    <a:solidFill>
                      <a:srgbClr val="000000"/>
                    </a:solidFill>
                    <a:effectLst/>
                    <a:ea typeface="Times New Roman" panose="02020603050405020304" pitchFamily="18" charset="0"/>
                    <a:cs typeface="Times New Roman" panose="02020603050405020304" pitchFamily="18" charset="0"/>
                  </a:rPr>
                  <a:t>(rappel)</a:t>
                </a:r>
                <a:endParaRPr lang="fr-FR" sz="1800" b="1" dirty="0">
                  <a:effectLst/>
                  <a:ea typeface="Times New Roman" panose="02020603050405020304" pitchFamily="18" charset="0"/>
                </a:endParaRPr>
              </a:p>
              <a:p>
                <a:pPr marL="285750" indent="-285750">
                  <a:lnSpc>
                    <a:spcPct val="150000"/>
                  </a:lnSpc>
                  <a:buFont typeface="Arial" panose="020B0604020202020204" pitchFamily="34" charset="0"/>
                  <a:buChar char="•"/>
                </a:pPr>
                <a:r>
                  <a:rPr lang="fr-FR" sz="1800" dirty="0">
                    <a:effectLst/>
                    <a:ea typeface="Times New Roman" panose="02020603050405020304" pitchFamily="18" charset="0"/>
                  </a:rPr>
                  <a:t>Le coefficient de portance </a:t>
                </a:r>
                <a14:m>
                  <m:oMath xmlns:m="http://schemas.openxmlformats.org/officeDocument/2006/math">
                    <m:r>
                      <a:rPr lang="de-DE" i="1" smtClean="0">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𝐶</m:t>
                        </m:r>
                      </m:e>
                      <m:sub>
                        <m:r>
                          <a:rPr lang="de-DE" i="1">
                            <a:latin typeface="Cambria Math" panose="02040503050406030204" pitchFamily="18" charset="0"/>
                            <a:ea typeface="Cambria Math" panose="02040503050406030204" pitchFamily="18" charset="0"/>
                          </a:rPr>
                          <m:t>𝑍</m:t>
                        </m:r>
                      </m:sub>
                    </m:sSub>
                    <m:r>
                      <a:rPr lang="de-DE" i="1">
                        <a:latin typeface="Cambria Math" panose="02040503050406030204" pitchFamily="18" charset="0"/>
                        <a:ea typeface="Cambria Math" panose="02040503050406030204" pitchFamily="18" charset="0"/>
                      </a:rPr>
                      <m:t> </m:t>
                    </m:r>
                  </m:oMath>
                </a14:m>
                <a:r>
                  <a:rPr lang="fr-FR" sz="1800" dirty="0">
                    <a:effectLst/>
                    <a:ea typeface="Times New Roman" panose="02020603050405020304" pitchFamily="18" charset="0"/>
                  </a:rPr>
                  <a:t>quand l’angle d’incidence </a:t>
                </a:r>
                <a14:m>
                  <m:oMath xmlns:m="http://schemas.openxmlformats.org/officeDocument/2006/math">
                    <m:r>
                      <a:rPr lang="fr-FR" sz="1800" i="1" smtClean="0">
                        <a:effectLst/>
                        <a:latin typeface="Cambria Math" panose="02040503050406030204" pitchFamily="18" charset="0"/>
                        <a:ea typeface="Cambria Math" panose="02040503050406030204" pitchFamily="18" charset="0"/>
                      </a:rPr>
                      <m:t>↑</m:t>
                    </m:r>
                    <m:r>
                      <a:rPr lang="fr-FR" sz="1800" i="1" smtClean="0">
                        <a:effectLst/>
                        <a:latin typeface="Cambria Math" panose="02040503050406030204" pitchFamily="18" charset="0"/>
                        <a:ea typeface="Cambria Math" panose="02040503050406030204" pitchFamily="18" charset="0"/>
                      </a:rPr>
                      <m:t>𝛼</m:t>
                    </m:r>
                  </m:oMath>
                </a14:m>
                <a:r>
                  <a:rPr lang="fr-FR" sz="1800" dirty="0">
                    <a:effectLst/>
                    <a:ea typeface="Times New Roman" panose="02020603050405020304" pitchFamily="18" charset="0"/>
                  </a:rPr>
                  <a:t>, jusqu’à une limite de </a:t>
                </a:r>
                <a14:m>
                  <m:oMath xmlns:m="http://schemas.openxmlformats.org/officeDocument/2006/math">
                    <m:sSub>
                      <m:sSubPr>
                        <m:ctrlPr>
                          <a:rPr lang="fr-FR" sz="1800" i="1" smtClean="0">
                            <a:effectLst/>
                            <a:latin typeface="Cambria Math" panose="02040503050406030204" pitchFamily="18" charset="0"/>
                          </a:rPr>
                        </m:ctrlPr>
                      </m:sSubPr>
                      <m:e>
                        <m:r>
                          <a:rPr lang="de-DE" sz="1800" b="0" i="1" smtClean="0">
                            <a:effectLst/>
                            <a:latin typeface="Cambria Math" panose="02040503050406030204" pitchFamily="18" charset="0"/>
                          </a:rPr>
                          <m:t>𝐶</m:t>
                        </m:r>
                      </m:e>
                      <m:sub>
                        <m:r>
                          <a:rPr lang="de-DE" sz="1800" b="0" i="1" smtClean="0">
                            <a:effectLst/>
                            <a:latin typeface="Cambria Math" panose="02040503050406030204" pitchFamily="18" charset="0"/>
                          </a:rPr>
                          <m:t>𝑍</m:t>
                        </m:r>
                      </m:sub>
                    </m:sSub>
                    <m:r>
                      <a:rPr lang="de-DE" sz="1800" b="0" i="1" smtClean="0">
                        <a:effectLst/>
                        <a:latin typeface="Cambria Math" panose="02040503050406030204" pitchFamily="18" charset="0"/>
                      </a:rPr>
                      <m:t>𝑚𝑎𝑥</m:t>
                    </m:r>
                  </m:oMath>
                </a14:m>
                <a:r>
                  <a:rPr lang="fr-FR" sz="1800" dirty="0">
                    <a:effectLst/>
                    <a:ea typeface="Times New Roman" panose="02020603050405020304" pitchFamily="18" charset="0"/>
                  </a:rPr>
                  <a:t>, le décrochage. </a:t>
                </a:r>
              </a:p>
              <a:p>
                <a:pPr marL="285750" indent="-285750">
                  <a:lnSpc>
                    <a:spcPct val="150000"/>
                  </a:lnSpc>
                  <a:buFont typeface="Arial" panose="020B0604020202020204" pitchFamily="34" charset="0"/>
                  <a:buChar char="•"/>
                </a:pPr>
                <a:r>
                  <a:rPr lang="fr-FR" sz="1800" dirty="0">
                    <a:effectLst/>
                    <a:ea typeface="Times New Roman" panose="02020603050405020304" pitchFamily="18" charset="0"/>
                  </a:rPr>
                  <a:t>L’utilisation des dispositifs de bord d’attaque permet de reculer cette limite et d’augmenter l’angle d’incidence</a:t>
                </a:r>
                <a:endParaRPr lang="fr-FR" dirty="0"/>
              </a:p>
            </p:txBody>
          </p:sp>
        </mc:Choice>
        <mc:Fallback xmlns="">
          <p:sp>
            <p:nvSpPr>
              <p:cNvPr id="11" name="ZoneTexte 10">
                <a:extLst>
                  <a:ext uri="{FF2B5EF4-FFF2-40B4-BE49-F238E27FC236}">
                    <a16:creationId xmlns:a16="http://schemas.microsoft.com/office/drawing/2014/main" id="{5521D9C6-11E1-CB02-591C-78142ABA8C09}"/>
                  </a:ext>
                </a:extLst>
              </p:cNvPr>
              <p:cNvSpPr txBox="1">
                <a:spLocks noRot="1" noChangeAspect="1" noMove="1" noResize="1" noEditPoints="1" noAdjustHandles="1" noChangeArrowheads="1" noChangeShapeType="1" noTextEdit="1"/>
              </p:cNvSpPr>
              <p:nvPr/>
            </p:nvSpPr>
            <p:spPr>
              <a:xfrm>
                <a:off x="195088" y="1736747"/>
                <a:ext cx="5918847" cy="2126864"/>
              </a:xfrm>
              <a:prstGeom prst="rect">
                <a:avLst/>
              </a:prstGeom>
              <a:blipFill>
                <a:blip r:embed="rId4"/>
                <a:stretch>
                  <a:fillRect l="-719" b="-3419"/>
                </a:stretch>
              </a:blipFill>
              <a:ln w="12700" cap="flat" cmpd="sng" algn="ctr">
                <a:solidFill>
                  <a:schemeClr val="accent2"/>
                </a:solidFill>
                <a:prstDash val="solid"/>
                <a:miter lim="800000"/>
              </a:ln>
              <a:effectLst/>
            </p:spPr>
            <p:txBody>
              <a:bodyPr/>
              <a:lstStyle/>
              <a:p>
                <a:r>
                  <a:rPr lang="en-US">
                    <a:noFill/>
                  </a:rPr>
                  <a:t> </a:t>
                </a:r>
              </a:p>
            </p:txBody>
          </p:sp>
        </mc:Fallback>
      </mc:AlternateContent>
    </p:spTree>
    <p:extLst>
      <p:ext uri="{BB962C8B-B14F-4D97-AF65-F5344CB8AC3E}">
        <p14:creationId xmlns:p14="http://schemas.microsoft.com/office/powerpoint/2010/main" val="8572237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5FF5CF2-E0D8-C6E4-0C16-85DD41BD7FBF}"/>
              </a:ext>
            </a:extLst>
          </p:cNvPr>
          <p:cNvSpPr txBox="1"/>
          <p:nvPr/>
        </p:nvSpPr>
        <p:spPr>
          <a:xfrm>
            <a:off x="373955" y="3924431"/>
            <a:ext cx="11567674" cy="21698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sz="1800" b="1" dirty="0">
                <a:effectLst/>
                <a:ea typeface="Times New Roman" panose="02020603050405020304" pitchFamily="18" charset="0"/>
              </a:rPr>
              <a:t>a - Bec de bord d’attaque </a:t>
            </a:r>
            <a:r>
              <a:rPr lang="fr-FR" sz="1800" b="0" spc="0" dirty="0">
                <a:solidFill>
                  <a:srgbClr val="000000"/>
                </a:solidFill>
                <a:effectLst/>
                <a:ea typeface="Times New Roman" panose="02020603050405020304" pitchFamily="18" charset="0"/>
                <a:cs typeface="Times New Roman" panose="02020603050405020304" pitchFamily="18" charset="0"/>
              </a:rPr>
              <a:t>(A320, A330, A 340, B737 </a:t>
            </a:r>
            <a:r>
              <a:rPr lang="fr-FR" sz="1800" b="0" spc="150" dirty="0">
                <a:solidFill>
                  <a:srgbClr val="000000"/>
                </a:solidFill>
                <a:effectLst/>
                <a:ea typeface="Times New Roman" panose="02020603050405020304" pitchFamily="18" charset="0"/>
                <a:cs typeface="Times New Roman" panose="02020603050405020304" pitchFamily="18" charset="0"/>
              </a:rPr>
              <a:t>...)</a:t>
            </a:r>
            <a:endParaRPr lang="fr-FR" sz="1800" b="1" dirty="0">
              <a:effectLst/>
              <a:ea typeface="Times New Roman" panose="02020603050405020304" pitchFamily="18" charset="0"/>
            </a:endParaRPr>
          </a:p>
          <a:p>
            <a:pPr marL="363538" marR="457200" indent="-363538" algn="just">
              <a:lnSpc>
                <a:spcPct val="150000"/>
              </a:lnSpc>
              <a:buFont typeface="Arial" panose="020B0604020202020204" pitchFamily="34" charset="0"/>
              <a:buChar char="•"/>
            </a:pPr>
            <a:r>
              <a:rPr lang="fr-FR" sz="1800" dirty="0">
                <a:effectLst/>
                <a:ea typeface="Times New Roman" panose="02020603050405020304" pitchFamily="18" charset="0"/>
              </a:rPr>
              <a:t>La partie avant du bord d’attaque se déplace vers l’avant et vers le bas produisant une fente en forme de convergent où l’air va accélérer la couche limite et faire reculer la zone de décollement.</a:t>
            </a:r>
          </a:p>
          <a:p>
            <a:pPr marL="363538" marR="457200" indent="-363538" algn="just">
              <a:lnSpc>
                <a:spcPct val="150000"/>
              </a:lnSpc>
              <a:buFont typeface="Arial" panose="020B0604020202020204" pitchFamily="34" charset="0"/>
              <a:buChar char="•"/>
            </a:pPr>
            <a:r>
              <a:rPr lang="fr-FR" sz="1800" dirty="0">
                <a:effectLst/>
                <a:ea typeface="Times New Roman" panose="02020603050405020304" pitchFamily="18" charset="0"/>
              </a:rPr>
              <a:t>Ces becs (</a:t>
            </a:r>
            <a:r>
              <a:rPr lang="fr-FR" sz="1800" dirty="0" err="1">
                <a:effectLst/>
                <a:ea typeface="Times New Roman" panose="02020603050405020304" pitchFamily="18" charset="0"/>
              </a:rPr>
              <a:t>slats</a:t>
            </a:r>
            <a:r>
              <a:rPr lang="fr-FR" sz="1800" dirty="0">
                <a:effectLst/>
                <a:ea typeface="Times New Roman" panose="02020603050405020304" pitchFamily="18" charset="0"/>
              </a:rPr>
              <a:t>) peuvent prendre deux positions « rentré » - « sorti » </a:t>
            </a:r>
          </a:p>
          <a:p>
            <a:pPr marL="363538" marR="457200" indent="-363538" algn="just">
              <a:lnSpc>
                <a:spcPct val="150000"/>
              </a:lnSpc>
              <a:buFont typeface="Arial" panose="020B0604020202020204" pitchFamily="34" charset="0"/>
              <a:buChar char="•"/>
            </a:pPr>
            <a:r>
              <a:rPr lang="fr-FR" sz="1800" dirty="0">
                <a:effectLst/>
                <a:ea typeface="Times New Roman" panose="02020603050405020304" pitchFamily="18" charset="0"/>
              </a:rPr>
              <a:t>ou trois positions « rentré » - « intermédiaire » - « sorti » (B737, A320). </a:t>
            </a:r>
            <a:r>
              <a:rPr lang="fr-FR" sz="1800" dirty="0" smtClean="0">
                <a:effectLst/>
                <a:ea typeface="Times New Roman" panose="02020603050405020304" pitchFamily="18" charset="0"/>
              </a:rPr>
              <a:t>A</a:t>
            </a:r>
          </a:p>
        </p:txBody>
      </p:sp>
      <p:sp>
        <p:nvSpPr>
          <p:cNvPr id="6" name="ZoneTexte 5">
            <a:extLst>
              <a:ext uri="{FF2B5EF4-FFF2-40B4-BE49-F238E27FC236}">
                <a16:creationId xmlns:a16="http://schemas.microsoft.com/office/drawing/2014/main" id="{41661AB9-EB3A-3B84-0373-761B3021F05A}"/>
              </a:ext>
            </a:extLst>
          </p:cNvPr>
          <p:cNvSpPr txBox="1"/>
          <p:nvPr/>
        </p:nvSpPr>
        <p:spPr>
          <a:xfrm>
            <a:off x="2300296" y="562611"/>
            <a:ext cx="7306936" cy="28789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ts val="1400"/>
              </a:lnSpc>
              <a:spcBef>
                <a:spcPts val="6300"/>
              </a:spcBef>
              <a:spcAft>
                <a:spcPts val="1085"/>
              </a:spcAft>
              <a:buClr>
                <a:srgbClr val="000000"/>
              </a:buClr>
              <a:buSzPts val="1400"/>
              <a:tabLst>
                <a:tab pos="507365" algn="l"/>
              </a:tabLst>
            </a:pPr>
            <a:r>
              <a:rPr lang="fr-FR" sz="1800" b="1" u="none" strike="noStrike" spc="0" dirty="0">
                <a:effectLst/>
                <a:ea typeface="Times New Roman" panose="02020603050405020304" pitchFamily="18" charset="0"/>
                <a:cs typeface="Times New Roman" panose="02020603050405020304" pitchFamily="18" charset="0"/>
              </a:rPr>
              <a:t>HYPERSUSTENTATEURS DE BORD D’ATTAQUE: </a:t>
            </a:r>
            <a:r>
              <a:rPr lang="fr-FR" sz="1800" b="1" dirty="0">
                <a:effectLst/>
                <a:ea typeface="Times New Roman" panose="02020603050405020304" pitchFamily="18" charset="0"/>
              </a:rPr>
              <a:t>Principaux dispositifs utilisés</a:t>
            </a:r>
            <a:endParaRPr lang="fr-FR" sz="1800" b="1" u="none" strike="noStrike" spc="0" dirty="0">
              <a:effectLst/>
              <a:ea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D5D7CB96-6310-D579-0063-0F378538EC4C}"/>
              </a:ext>
            </a:extLst>
          </p:cNvPr>
          <p:cNvSpPr txBox="1"/>
          <p:nvPr/>
        </p:nvSpPr>
        <p:spPr>
          <a:xfrm>
            <a:off x="3773277" y="23579"/>
            <a:ext cx="372921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SzPts val="1600"/>
            </a:pPr>
            <a:r>
              <a:rPr lang="fr-FR"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SECONDAIRES</a:t>
            </a:r>
          </a:p>
        </p:txBody>
      </p:sp>
      <p:pic>
        <p:nvPicPr>
          <p:cNvPr id="9" name="Picture 2" descr="https://upload.wikimedia.org/wikipedia/commons/2/21/800px-Slat_A319_colore.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54829" y="1083595"/>
            <a:ext cx="4942114" cy="2662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596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8D77DE7-E536-5D8E-3EBA-DA55868F73F3}"/>
              </a:ext>
            </a:extLst>
          </p:cNvPr>
          <p:cNvSpPr txBox="1"/>
          <p:nvPr/>
        </p:nvSpPr>
        <p:spPr>
          <a:xfrm>
            <a:off x="431757" y="1674692"/>
            <a:ext cx="4728071" cy="295786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R="381000">
              <a:lnSpc>
                <a:spcPct val="150000"/>
              </a:lnSpc>
            </a:pPr>
            <a:r>
              <a:rPr lang="fr-FR" b="1" dirty="0">
                <a:ea typeface="Times New Roman" panose="02020603050405020304" pitchFamily="18" charset="0"/>
              </a:rPr>
              <a:t>a - Bec de bord d’attaque </a:t>
            </a:r>
            <a:endParaRPr lang="fr-FR" dirty="0"/>
          </a:p>
          <a:p>
            <a:pPr marL="285750" marR="381000" indent="-285750" algn="l">
              <a:lnSpc>
                <a:spcPct val="150000"/>
              </a:lnSpc>
              <a:buFont typeface="Arial" panose="020B0604020202020204" pitchFamily="34" charset="0"/>
              <a:buChar char="•"/>
            </a:pPr>
            <a:endParaRPr lang="fr-FR" sz="1800" dirty="0" smtClean="0">
              <a:effectLst/>
              <a:ea typeface="Times New Roman" panose="02020603050405020304" pitchFamily="18" charset="0"/>
            </a:endParaRPr>
          </a:p>
          <a:p>
            <a:pPr marL="285750" marR="381000" indent="-285750" algn="l">
              <a:lnSpc>
                <a:spcPct val="150000"/>
              </a:lnSpc>
              <a:buFont typeface="Arial" panose="020B0604020202020204" pitchFamily="34" charset="0"/>
              <a:buChar char="•"/>
            </a:pPr>
            <a:r>
              <a:rPr lang="fr-FR" sz="1800" dirty="0" smtClean="0">
                <a:effectLst/>
                <a:ea typeface="Times New Roman" panose="02020603050405020304" pitchFamily="18" charset="0"/>
              </a:rPr>
              <a:t>La </a:t>
            </a:r>
            <a:r>
              <a:rPr lang="fr-FR" sz="1800" dirty="0">
                <a:effectLst/>
                <a:ea typeface="Times New Roman" panose="02020603050405020304" pitchFamily="18" charset="0"/>
              </a:rPr>
              <a:t>mobilité est assurée soit par des vérins hydrauliques (B737) ou des vérins à vis entraînés par moteur hydraulique (A300, A320, A330) </a:t>
            </a:r>
          </a:p>
          <a:p>
            <a:pPr marL="285750" marR="381000" indent="-285750" algn="l">
              <a:lnSpc>
                <a:spcPct val="150000"/>
              </a:lnSpc>
              <a:buFont typeface="Arial" panose="020B0604020202020204" pitchFamily="34" charset="0"/>
              <a:buChar char="•"/>
            </a:pPr>
            <a:r>
              <a:rPr lang="fr-FR" dirty="0">
                <a:ea typeface="Times New Roman" panose="02020603050405020304" pitchFamily="18" charset="0"/>
              </a:rPr>
              <a:t>L</a:t>
            </a:r>
            <a:r>
              <a:rPr lang="fr-FR" sz="1800" dirty="0">
                <a:effectLst/>
                <a:ea typeface="Times New Roman" panose="02020603050405020304" pitchFamily="18" charset="0"/>
              </a:rPr>
              <a:t>e guidage par des rails et des galets.</a:t>
            </a:r>
          </a:p>
        </p:txBody>
      </p:sp>
      <p:sp>
        <p:nvSpPr>
          <p:cNvPr id="6" name="ZoneTexte 5">
            <a:extLst>
              <a:ext uri="{FF2B5EF4-FFF2-40B4-BE49-F238E27FC236}">
                <a16:creationId xmlns:a16="http://schemas.microsoft.com/office/drawing/2014/main" id="{AC7FE609-9DB5-BA94-AAB6-D07806190DA5}"/>
              </a:ext>
            </a:extLst>
          </p:cNvPr>
          <p:cNvSpPr txBox="1"/>
          <p:nvPr/>
        </p:nvSpPr>
        <p:spPr>
          <a:xfrm>
            <a:off x="2343839" y="434004"/>
            <a:ext cx="7306936" cy="28789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ts val="1400"/>
              </a:lnSpc>
              <a:spcBef>
                <a:spcPts val="6300"/>
              </a:spcBef>
              <a:spcAft>
                <a:spcPts val="1085"/>
              </a:spcAft>
              <a:buClr>
                <a:srgbClr val="000000"/>
              </a:buClr>
              <a:buSzPts val="1400"/>
              <a:tabLst>
                <a:tab pos="507365" algn="l"/>
              </a:tabLst>
            </a:pPr>
            <a:r>
              <a:rPr lang="fr-FR" sz="1800" b="1" u="none" strike="noStrike" spc="0" dirty="0">
                <a:effectLst/>
                <a:ea typeface="Times New Roman" panose="02020603050405020304" pitchFamily="18" charset="0"/>
                <a:cs typeface="Times New Roman" panose="02020603050405020304" pitchFamily="18" charset="0"/>
              </a:rPr>
              <a:t>HYPERSUSTENTATEURS DE BORD D’ATTAQUE: </a:t>
            </a:r>
            <a:r>
              <a:rPr lang="fr-FR" sz="1800" b="1" dirty="0">
                <a:effectLst/>
                <a:ea typeface="Times New Roman" panose="02020603050405020304" pitchFamily="18" charset="0"/>
              </a:rPr>
              <a:t>Principaux dispositifs utilisés</a:t>
            </a:r>
            <a:endParaRPr lang="fr-FR" sz="1800" b="1" u="none" strike="noStrike" spc="0" dirty="0">
              <a:effectLst/>
              <a:ea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D09D1033-19C8-4C43-11FD-435ED04E784D}"/>
              </a:ext>
            </a:extLst>
          </p:cNvPr>
          <p:cNvSpPr txBox="1"/>
          <p:nvPr/>
        </p:nvSpPr>
        <p:spPr>
          <a:xfrm>
            <a:off x="3773277" y="23579"/>
            <a:ext cx="372921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SzPts val="1600"/>
            </a:pPr>
            <a:r>
              <a:rPr lang="fr-FR"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SECONDAIRES</a:t>
            </a:r>
          </a:p>
        </p:txBody>
      </p:sp>
      <p:pic>
        <p:nvPicPr>
          <p:cNvPr id="10" name="Espace réservé du contenu 3" descr="Bec A330"/>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5725637" y="1044623"/>
            <a:ext cx="6095238" cy="1923115"/>
          </a:xfrm>
          <a:prstGeom prst="rect">
            <a:avLst/>
          </a:prstGeom>
        </p:spPr>
        <p:style>
          <a:lnRef idx="2">
            <a:schemeClr val="accent2"/>
          </a:lnRef>
          <a:fillRef idx="1">
            <a:schemeClr val="lt1"/>
          </a:fillRef>
          <a:effectRef idx="0">
            <a:schemeClr val="accent2"/>
          </a:effectRef>
          <a:fontRef idx="minor">
            <a:schemeClr val="dk1"/>
          </a:fontRef>
        </p:style>
      </p:pic>
      <p:pic>
        <p:nvPicPr>
          <p:cNvPr id="11" name="Image 10" descr="Bec A340"/>
          <p:cNvPicPr/>
          <p:nvPr/>
        </p:nvPicPr>
        <p:blipFill>
          <a:blip r:embed="rId3">
            <a:extLst>
              <a:ext uri="{28A0092B-C50C-407E-A947-70E740481C1C}">
                <a14:useLocalDpi xmlns:a14="http://schemas.microsoft.com/office/drawing/2010/main" val="0"/>
              </a:ext>
            </a:extLst>
          </a:blip>
          <a:srcRect/>
          <a:stretch>
            <a:fillRect/>
          </a:stretch>
        </p:blipFill>
        <p:spPr bwMode="auto">
          <a:xfrm>
            <a:off x="5725637" y="3290458"/>
            <a:ext cx="6105494" cy="1900557"/>
          </a:xfrm>
          <a:prstGeom prst="rect">
            <a:avLst/>
          </a:prstGeom>
          <a:ln/>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7916962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AC35C0EB-5EDF-4D0B-A088-637F09FC6371}"/>
              </a:ext>
            </a:extLst>
          </p:cNvPr>
          <p:cNvPicPr>
            <a:picLocks noGrp="1" noChangeAspect="1"/>
          </p:cNvPicPr>
          <p:nvPr>
            <p:ph idx="1"/>
          </p:nvPr>
        </p:nvPicPr>
        <p:blipFill>
          <a:blip r:embed="rId2"/>
          <a:stretch>
            <a:fillRect/>
          </a:stretch>
        </p:blipFill>
        <p:spPr>
          <a:xfrm>
            <a:off x="7810959" y="1737490"/>
            <a:ext cx="3943185" cy="4351338"/>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3E3BDCB8-E727-5C8C-C0C7-52F2D3A0CD72}"/>
              </a:ext>
            </a:extLst>
          </p:cNvPr>
          <p:cNvSpPr txBox="1"/>
          <p:nvPr/>
        </p:nvSpPr>
        <p:spPr>
          <a:xfrm>
            <a:off x="154236" y="2337468"/>
            <a:ext cx="7590556" cy="337335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dirty="0">
                <a:effectLst/>
                <a:ea typeface="Times New Roman" panose="02020603050405020304" pitchFamily="18" charset="0"/>
              </a:rPr>
              <a:t>Ce volet cambré augmente le rayon du bord d’attaque et la courbure qu’il prolonge vers l’avant et vers le bas.</a:t>
            </a:r>
          </a:p>
          <a:p>
            <a:pPr marL="285750" marR="279400" indent="-285750" algn="just">
              <a:lnSpc>
                <a:spcPct val="150000"/>
              </a:lnSpc>
              <a:buFont typeface="Arial" panose="020B0604020202020204" pitchFamily="34" charset="0"/>
              <a:buChar char="•"/>
            </a:pPr>
            <a:r>
              <a:rPr lang="fr-FR" sz="1800" dirty="0">
                <a:effectLst/>
                <a:ea typeface="Times New Roman" panose="02020603050405020304" pitchFamily="18" charset="0"/>
              </a:rPr>
              <a:t>Situé dans la partie intrados du bord d’attaque de l’aile, il se déploie en pivotant vers l’avant et vers le bas en produisant une fente (id. bec).</a:t>
            </a:r>
          </a:p>
          <a:p>
            <a:pPr marL="285750" marR="279400" indent="-285750" algn="just">
              <a:lnSpc>
                <a:spcPct val="150000"/>
              </a:lnSpc>
              <a:buFont typeface="Arial" panose="020B0604020202020204" pitchFamily="34" charset="0"/>
              <a:buChar char="•"/>
            </a:pPr>
            <a:r>
              <a:rPr lang="fr-FR" sz="1800" dirty="0">
                <a:effectLst/>
                <a:ea typeface="Times New Roman" panose="02020603050405020304" pitchFamily="18" charset="0"/>
              </a:rPr>
              <a:t>Ces volets ne prennent que deux positions « rentré » - « sorti » et, traînent légèrement pendant leur manœuvre qui est assurée par des arbres de torsion actionnés, en normal par un moteur pneumatique, et en secours par un moteur électrique.</a:t>
            </a:r>
          </a:p>
        </p:txBody>
      </p:sp>
      <p:sp>
        <p:nvSpPr>
          <p:cNvPr id="6" name="ZoneTexte 5">
            <a:extLst>
              <a:ext uri="{FF2B5EF4-FFF2-40B4-BE49-F238E27FC236}">
                <a16:creationId xmlns:a16="http://schemas.microsoft.com/office/drawing/2014/main" id="{304B6220-6CE9-4DD8-027B-7132CB22D781}"/>
              </a:ext>
            </a:extLst>
          </p:cNvPr>
          <p:cNvSpPr txBox="1"/>
          <p:nvPr/>
        </p:nvSpPr>
        <p:spPr>
          <a:xfrm>
            <a:off x="2057336" y="488203"/>
            <a:ext cx="73069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buClr>
                <a:srgbClr val="000000"/>
              </a:buClr>
              <a:buSzPts val="1400"/>
              <a:tabLst>
                <a:tab pos="507365" algn="l"/>
              </a:tabLst>
            </a:pPr>
            <a:r>
              <a:rPr lang="fr-FR" sz="1800" b="1" u="none" strike="noStrike" spc="0" dirty="0">
                <a:effectLst/>
                <a:ea typeface="Times New Roman" panose="02020603050405020304" pitchFamily="18" charset="0"/>
                <a:cs typeface="Times New Roman" panose="02020603050405020304" pitchFamily="18" charset="0"/>
              </a:rPr>
              <a:t>HYPERSUSTENTATEURS DE BORD D’ATTAQUE: </a:t>
            </a:r>
            <a:r>
              <a:rPr lang="fr-FR" sz="1800" b="1" dirty="0">
                <a:effectLst/>
                <a:ea typeface="Times New Roman" panose="02020603050405020304" pitchFamily="18" charset="0"/>
              </a:rPr>
              <a:t>Principaux dispositifs utilisés</a:t>
            </a:r>
            <a:endParaRPr lang="fr-FR" sz="1800" b="1" u="none" strike="noStrike" spc="0" dirty="0">
              <a:effectLst/>
              <a:ea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019B4A64-FF27-C6D6-D932-27626CDB9053}"/>
              </a:ext>
            </a:extLst>
          </p:cNvPr>
          <p:cNvSpPr txBox="1"/>
          <p:nvPr/>
        </p:nvSpPr>
        <p:spPr>
          <a:xfrm>
            <a:off x="3773277" y="23579"/>
            <a:ext cx="372921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SzPts val="1600"/>
            </a:pPr>
            <a:r>
              <a:rPr lang="fr-FR"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SECONDAIRES</a:t>
            </a:r>
          </a:p>
        </p:txBody>
      </p:sp>
      <p:sp>
        <p:nvSpPr>
          <p:cNvPr id="10" name="ZoneTexte 9">
            <a:extLst>
              <a:ext uri="{FF2B5EF4-FFF2-40B4-BE49-F238E27FC236}">
                <a16:creationId xmlns:a16="http://schemas.microsoft.com/office/drawing/2014/main" id="{978070C0-8124-3F48-1482-49F50F9BBECA}"/>
              </a:ext>
            </a:extLst>
          </p:cNvPr>
          <p:cNvSpPr txBox="1"/>
          <p:nvPr/>
        </p:nvSpPr>
        <p:spPr>
          <a:xfrm>
            <a:off x="154236" y="1089726"/>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660400" indent="-838200" algn="l"/>
            <a:r>
              <a:rPr lang="fr-FR" sz="1800" dirty="0">
                <a:effectLst/>
                <a:ea typeface="Times New Roman" panose="02020603050405020304" pitchFamily="18" charset="0"/>
              </a:rPr>
              <a:t>b - </a:t>
            </a:r>
            <a:r>
              <a:rPr lang="fr-FR" sz="1800" b="1" spc="0" dirty="0">
                <a:solidFill>
                  <a:srgbClr val="000000"/>
                </a:solidFill>
                <a:effectLst/>
                <a:ea typeface="Times New Roman" panose="02020603050405020304" pitchFamily="18" charset="0"/>
                <a:cs typeface="Times New Roman" panose="02020603050405020304" pitchFamily="18" charset="0"/>
              </a:rPr>
              <a:t>Volet </a:t>
            </a:r>
            <a:r>
              <a:rPr lang="fr-FR" sz="1800" dirty="0">
                <a:effectLst/>
                <a:ea typeface="Times New Roman" panose="02020603050405020304" pitchFamily="18" charset="0"/>
              </a:rPr>
              <a:t>à cambrure variable (B747)</a:t>
            </a:r>
          </a:p>
        </p:txBody>
      </p:sp>
    </p:spTree>
    <p:extLst>
      <p:ext uri="{BB962C8B-B14F-4D97-AF65-F5344CB8AC3E}">
        <p14:creationId xmlns:p14="http://schemas.microsoft.com/office/powerpoint/2010/main" val="3753699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D5AF088-4CB1-7A5A-F0C8-39C4167B3D78}"/>
              </a:ext>
            </a:extLst>
          </p:cNvPr>
          <p:cNvSpPr txBox="1"/>
          <p:nvPr/>
        </p:nvSpPr>
        <p:spPr>
          <a:xfrm>
            <a:off x="338769" y="1175270"/>
            <a:ext cx="11671452"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spcBef>
                <a:spcPts val="300"/>
              </a:spcBef>
              <a:spcAft>
                <a:spcPts val="1220"/>
              </a:spcAft>
            </a:pPr>
            <a:r>
              <a:rPr lang="fr-FR" sz="1800" dirty="0">
                <a:effectLst/>
                <a:ea typeface="Times New Roman" panose="02020603050405020304" pitchFamily="18" charset="0"/>
              </a:rPr>
              <a:t>Une servocommande est dite </a:t>
            </a:r>
            <a:r>
              <a:rPr lang="fr-FR" sz="1800" b="1" spc="0" dirty="0">
                <a:solidFill>
                  <a:srgbClr val="000000"/>
                </a:solidFill>
                <a:effectLst/>
                <a:ea typeface="Times New Roman" panose="02020603050405020304" pitchFamily="18" charset="0"/>
                <a:cs typeface="Times New Roman" panose="02020603050405020304" pitchFamily="18" charset="0"/>
              </a:rPr>
              <a:t>réversible ou à asservissement partiel </a:t>
            </a:r>
            <a:r>
              <a:rPr lang="fr-FR" sz="1800" dirty="0">
                <a:effectLst/>
                <a:ea typeface="Times New Roman" panose="02020603050405020304" pitchFamily="18" charset="0"/>
              </a:rPr>
              <a:t>lorsque l’effort fourni par le pilote représente une fraction de celui qu’il devrait appliquer si la commande était directe.</a:t>
            </a:r>
          </a:p>
        </p:txBody>
      </p:sp>
      <p:sp>
        <p:nvSpPr>
          <p:cNvPr id="7" name="ZoneTexte 6">
            <a:extLst>
              <a:ext uri="{FF2B5EF4-FFF2-40B4-BE49-F238E27FC236}">
                <a16:creationId xmlns:a16="http://schemas.microsoft.com/office/drawing/2014/main" id="{7E9B6244-718F-9D3B-7073-A0D10284124F}"/>
              </a:ext>
            </a:extLst>
          </p:cNvPr>
          <p:cNvSpPr txBox="1"/>
          <p:nvPr/>
        </p:nvSpPr>
        <p:spPr>
          <a:xfrm>
            <a:off x="338769" y="1929685"/>
            <a:ext cx="4850176" cy="424731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Le choix du rapport de réduction tient compte de l’éventualité de la panne de servocommande </a:t>
            </a:r>
          </a:p>
          <a:p>
            <a:pPr marL="285750" indent="-285750">
              <a:buFont typeface="Arial" panose="020B0604020202020204" pitchFamily="34" charset="0"/>
              <a:buChar char="•"/>
            </a:pPr>
            <a:r>
              <a:rPr lang="fr-FR" sz="1800" dirty="0" smtClean="0">
                <a:solidFill>
                  <a:srgbClr val="000000"/>
                </a:solidFill>
                <a:effectLst/>
                <a:ea typeface="DejaVu Sans" panose="020B0603030804020204" pitchFamily="34" charset="0"/>
              </a:rPr>
              <a:t>But: à </a:t>
            </a:r>
            <a:r>
              <a:rPr lang="fr-FR" sz="1800" dirty="0">
                <a:solidFill>
                  <a:srgbClr val="000000"/>
                </a:solidFill>
                <a:effectLst/>
                <a:ea typeface="DejaVu Sans" panose="020B0603030804020204" pitchFamily="34" charset="0"/>
              </a:rPr>
              <a:t>maintenir une certaine compensation aérodynamique permettant au pilote de contrôler l’avion au prix d’efforts importants mais possibles</a:t>
            </a: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L’asservissement étant partiel, avec ce type de servocommande, </a:t>
            </a:r>
            <a:endParaRPr lang="fr-FR" sz="1800" dirty="0" smtClean="0">
              <a:solidFill>
                <a:srgbClr val="000000"/>
              </a:solidFill>
              <a:effectLst/>
              <a:ea typeface="DejaVu Sans" panose="020B0603030804020204" pitchFamily="34" charset="0"/>
            </a:endParaRPr>
          </a:p>
          <a:p>
            <a:pPr marL="285750" indent="-285750">
              <a:buFont typeface="Arial" panose="020B0604020202020204" pitchFamily="34" charset="0"/>
              <a:buChar char="•"/>
            </a:pPr>
            <a:endParaRPr lang="fr-FR" sz="1800" dirty="0" smtClean="0">
              <a:solidFill>
                <a:srgbClr val="000000"/>
              </a:solidFill>
              <a:effectLst/>
              <a:ea typeface="DejaVu Sans" panose="020B0603030804020204" pitchFamily="34" charset="0"/>
            </a:endParaRPr>
          </a:p>
          <a:p>
            <a:pPr marL="285750" indent="-285750">
              <a:buFont typeface="Arial" panose="020B0604020202020204" pitchFamily="34" charset="0"/>
              <a:buChar char="•"/>
            </a:pPr>
            <a:r>
              <a:rPr lang="fr-FR" sz="1800" dirty="0" smtClean="0">
                <a:solidFill>
                  <a:srgbClr val="000000"/>
                </a:solidFill>
                <a:effectLst/>
                <a:ea typeface="DejaVu Sans" panose="020B0603030804020204" pitchFamily="34" charset="0"/>
              </a:rPr>
              <a:t>il </a:t>
            </a:r>
            <a:r>
              <a:rPr lang="fr-FR" sz="1800" dirty="0">
                <a:solidFill>
                  <a:srgbClr val="000000"/>
                </a:solidFill>
                <a:effectLst/>
                <a:ea typeface="DejaVu Sans" panose="020B0603030804020204" pitchFamily="34" charset="0"/>
              </a:rPr>
              <a:t>n’est pas nécessaire d’utiliser un générateur de sensation artificielle, car une partie du moment de charnière est compensée par l’effort pilote, ce qui lui procure une sensation de </a:t>
            </a:r>
            <a:r>
              <a:rPr lang="fr-FR" sz="1800" dirty="0" smtClean="0">
                <a:solidFill>
                  <a:srgbClr val="000000"/>
                </a:solidFill>
                <a:effectLst/>
                <a:ea typeface="DejaVu Sans" panose="020B0603030804020204" pitchFamily="34" charset="0"/>
              </a:rPr>
              <a:t>pilotage</a:t>
            </a:r>
            <a:endParaRPr lang="fr-FR" dirty="0"/>
          </a:p>
        </p:txBody>
      </p:sp>
      <p:sp>
        <p:nvSpPr>
          <p:cNvPr id="8" name="ZoneTexte 7">
            <a:extLst>
              <a:ext uri="{FF2B5EF4-FFF2-40B4-BE49-F238E27FC236}">
                <a16:creationId xmlns:a16="http://schemas.microsoft.com/office/drawing/2014/main" id="{32C4131A-66CC-247C-C4A6-C49E060E7B6D}"/>
              </a:ext>
            </a:extLst>
          </p:cNvPr>
          <p:cNvSpPr txBox="1"/>
          <p:nvPr/>
        </p:nvSpPr>
        <p:spPr>
          <a:xfrm>
            <a:off x="3180661" y="64443"/>
            <a:ext cx="58306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spcBef>
                <a:spcPts val="1200"/>
              </a:spcBef>
              <a:buSzPts val="1600"/>
            </a:pPr>
            <a:r>
              <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PRIMAIRES: </a:t>
            </a:r>
            <a:r>
              <a:rPr lang="fr-FR" sz="1800" u="none" strike="noStrike" spc="0" dirty="0">
                <a:effectLst/>
                <a:ea typeface="Times New Roman" panose="02020603050405020304" pitchFamily="18" charset="0"/>
                <a:cs typeface="Times New Roman" panose="02020603050405020304" pitchFamily="18" charset="0"/>
              </a:rPr>
              <a:t>LES SERVOCOMMANDES</a:t>
            </a:r>
            <a:endPar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0" name="ZoneTexte 9">
            <a:extLst>
              <a:ext uri="{FF2B5EF4-FFF2-40B4-BE49-F238E27FC236}">
                <a16:creationId xmlns:a16="http://schemas.microsoft.com/office/drawing/2014/main" id="{52601D14-8AEF-AD3B-F06D-E84AD2446B4D}"/>
              </a:ext>
            </a:extLst>
          </p:cNvPr>
          <p:cNvSpPr txBox="1"/>
          <p:nvPr/>
        </p:nvSpPr>
        <p:spPr>
          <a:xfrm>
            <a:off x="4197426" y="540429"/>
            <a:ext cx="288917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461645" algn="l"/>
              </a:tabLst>
            </a:pPr>
            <a:r>
              <a:rPr lang="fr-FR" sz="1800" b="1" u="none" strike="noStrike" spc="0" dirty="0">
                <a:effectLst/>
                <a:ea typeface="Times New Roman" panose="02020603050405020304" pitchFamily="18" charset="0"/>
                <a:cs typeface="Times New Roman" panose="02020603050405020304" pitchFamily="18" charset="0"/>
              </a:rPr>
              <a:t>Servocommande réversible</a:t>
            </a: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5464" y="1929685"/>
            <a:ext cx="6524757" cy="4247317"/>
          </a:xfrm>
          <a:prstGeom prst="rect">
            <a:avLst/>
          </a:prstGeom>
        </p:spPr>
      </p:pic>
    </p:spTree>
    <p:extLst>
      <p:ext uri="{BB962C8B-B14F-4D97-AF65-F5344CB8AC3E}">
        <p14:creationId xmlns:p14="http://schemas.microsoft.com/office/powerpoint/2010/main" val="18982553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04D9AD59-F21D-AA50-F535-ECE9710DE596}"/>
              </a:ext>
            </a:extLst>
          </p:cNvPr>
          <p:cNvPicPr>
            <a:picLocks noGrp="1" noChangeAspect="1"/>
          </p:cNvPicPr>
          <p:nvPr>
            <p:ph idx="1"/>
          </p:nvPr>
        </p:nvPicPr>
        <p:blipFill>
          <a:blip r:embed="rId2"/>
          <a:stretch>
            <a:fillRect/>
          </a:stretch>
        </p:blipFill>
        <p:spPr>
          <a:xfrm>
            <a:off x="7502487" y="1517153"/>
            <a:ext cx="4221463" cy="4351338"/>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5C36DCC9-CAD7-5080-666F-A3DA11CDAD14}"/>
              </a:ext>
            </a:extLst>
          </p:cNvPr>
          <p:cNvSpPr txBox="1"/>
          <p:nvPr/>
        </p:nvSpPr>
        <p:spPr>
          <a:xfrm>
            <a:off x="625207" y="2187060"/>
            <a:ext cx="6097836"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l"/>
            <a:r>
              <a:rPr lang="de-DE" sz="1800" b="1" dirty="0">
                <a:effectLst/>
                <a:ea typeface="Times New Roman" panose="02020603050405020304" pitchFamily="18" charset="0"/>
              </a:rPr>
              <a:t>c - </a:t>
            </a:r>
            <a:r>
              <a:rPr lang="de-DE" sz="1800" b="1" dirty="0" err="1">
                <a:effectLst/>
                <a:ea typeface="Times New Roman" panose="02020603050405020304" pitchFamily="18" charset="0"/>
              </a:rPr>
              <a:t>Volet</a:t>
            </a:r>
            <a:r>
              <a:rPr lang="de-DE" sz="1800" b="1" dirty="0">
                <a:effectLst/>
                <a:ea typeface="Times New Roman" panose="02020603050405020304" pitchFamily="18" charset="0"/>
              </a:rPr>
              <a:t> Krueger (B737, B747)</a:t>
            </a:r>
            <a:endParaRPr lang="fr-FR" sz="1800" b="1" dirty="0">
              <a:effectLst/>
              <a:ea typeface="Times New Roman" panose="02020603050405020304" pitchFamily="18" charset="0"/>
            </a:endParaRPr>
          </a:p>
          <a:p>
            <a:pPr marR="279400" algn="just"/>
            <a:r>
              <a:rPr lang="fr-FR" sz="1800" dirty="0">
                <a:effectLst/>
                <a:ea typeface="Times New Roman" panose="02020603050405020304" pitchFamily="18" charset="0"/>
              </a:rPr>
              <a:t>Dispositif presque identique au précédent, sans effet de fente ni de cambrure, (volet plat) en position « sorti », le bord d’attaque se trouve déplacé vers le bas et, de ce fait, la vitesse d’écoulement à l’avant est réduite, l’intensité de la dépression à l’avant de l’extrados est réduite et la zone de dépression s’élargit (71 de sustentation).</a:t>
            </a:r>
          </a:p>
          <a:p>
            <a:pPr algn="just"/>
            <a:r>
              <a:rPr lang="fr-FR" sz="1800" dirty="0">
                <a:effectLst/>
                <a:ea typeface="Times New Roman" panose="02020603050405020304" pitchFamily="18" charset="0"/>
              </a:rPr>
              <a:t>Mêmes positions que les volets à cambrure variable.</a:t>
            </a:r>
          </a:p>
        </p:txBody>
      </p:sp>
      <p:sp>
        <p:nvSpPr>
          <p:cNvPr id="6" name="ZoneTexte 5">
            <a:extLst>
              <a:ext uri="{FF2B5EF4-FFF2-40B4-BE49-F238E27FC236}">
                <a16:creationId xmlns:a16="http://schemas.microsoft.com/office/drawing/2014/main" id="{EAB96C40-19F3-6B61-9625-72141FD08AB4}"/>
              </a:ext>
            </a:extLst>
          </p:cNvPr>
          <p:cNvSpPr txBox="1"/>
          <p:nvPr/>
        </p:nvSpPr>
        <p:spPr>
          <a:xfrm>
            <a:off x="2057336" y="488203"/>
            <a:ext cx="73069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buClr>
                <a:srgbClr val="000000"/>
              </a:buClr>
              <a:buSzPts val="1400"/>
              <a:tabLst>
                <a:tab pos="507365" algn="l"/>
              </a:tabLst>
            </a:pPr>
            <a:r>
              <a:rPr lang="fr-FR" sz="1800" b="1" u="none" strike="noStrike" spc="0" dirty="0">
                <a:effectLst/>
                <a:ea typeface="Times New Roman" panose="02020603050405020304" pitchFamily="18" charset="0"/>
                <a:cs typeface="Times New Roman" panose="02020603050405020304" pitchFamily="18" charset="0"/>
              </a:rPr>
              <a:t>HYPERSUSTENTATEURS DE BORD D’ATTAQUE: </a:t>
            </a:r>
            <a:r>
              <a:rPr lang="fr-FR" sz="1800" b="1" dirty="0">
                <a:effectLst/>
                <a:ea typeface="Times New Roman" panose="02020603050405020304" pitchFamily="18" charset="0"/>
              </a:rPr>
              <a:t>Principaux dispositifs utilisés</a:t>
            </a:r>
            <a:endParaRPr lang="fr-FR" sz="1800" b="1" u="none" strike="noStrike" spc="0" dirty="0">
              <a:effectLst/>
              <a:ea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8AD49AE8-C488-5591-89DB-79D51F932883}"/>
              </a:ext>
            </a:extLst>
          </p:cNvPr>
          <p:cNvSpPr txBox="1"/>
          <p:nvPr/>
        </p:nvSpPr>
        <p:spPr>
          <a:xfrm>
            <a:off x="3773277" y="23579"/>
            <a:ext cx="372921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SzPts val="1600"/>
            </a:pPr>
            <a:r>
              <a:rPr lang="fr-FR"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SECONDAIRES</a:t>
            </a:r>
          </a:p>
        </p:txBody>
      </p:sp>
    </p:spTree>
    <p:extLst>
      <p:ext uri="{BB962C8B-B14F-4D97-AF65-F5344CB8AC3E}">
        <p14:creationId xmlns:p14="http://schemas.microsoft.com/office/powerpoint/2010/main" val="10036248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DD9C4561-C729-E32C-DFB8-7C53FB684114}"/>
              </a:ext>
            </a:extLst>
          </p:cNvPr>
          <p:cNvPicPr>
            <a:picLocks noGrp="1" noChangeAspect="1"/>
          </p:cNvPicPr>
          <p:nvPr>
            <p:ph idx="1"/>
          </p:nvPr>
        </p:nvPicPr>
        <p:blipFill>
          <a:blip r:embed="rId2"/>
          <a:stretch>
            <a:fillRect/>
          </a:stretch>
        </p:blipFill>
        <p:spPr>
          <a:xfrm>
            <a:off x="7788925" y="1153595"/>
            <a:ext cx="4043761" cy="5298509"/>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A278342B-9E79-17FF-B3AD-7223210966CD}"/>
              </a:ext>
            </a:extLst>
          </p:cNvPr>
          <p:cNvSpPr txBox="1"/>
          <p:nvPr/>
        </p:nvSpPr>
        <p:spPr>
          <a:xfrm>
            <a:off x="724359" y="2226171"/>
            <a:ext cx="6778128"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ea typeface="DejaVu Sans" panose="020B0603030804020204" pitchFamily="34" charset="0"/>
              </a:rPr>
              <a:t>Leur manœuvre peut être assurée par des vérins hydrauliques (B737, A300) ou des vérins à vis entraînés en normal par un moteur pneumatique et en secours par un moteur électrique (B747)</a:t>
            </a:r>
            <a:endParaRPr lang="fr-FR" dirty="0"/>
          </a:p>
        </p:txBody>
      </p:sp>
      <p:sp>
        <p:nvSpPr>
          <p:cNvPr id="6" name="ZoneTexte 5">
            <a:extLst>
              <a:ext uri="{FF2B5EF4-FFF2-40B4-BE49-F238E27FC236}">
                <a16:creationId xmlns:a16="http://schemas.microsoft.com/office/drawing/2014/main" id="{8C99D8E3-CF0E-432D-D8F1-3861F7095AD7}"/>
              </a:ext>
            </a:extLst>
          </p:cNvPr>
          <p:cNvSpPr txBox="1"/>
          <p:nvPr/>
        </p:nvSpPr>
        <p:spPr>
          <a:xfrm>
            <a:off x="2057336" y="488203"/>
            <a:ext cx="73069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buClr>
                <a:srgbClr val="000000"/>
              </a:buClr>
              <a:buSzPts val="1400"/>
              <a:tabLst>
                <a:tab pos="507365" algn="l"/>
              </a:tabLst>
            </a:pPr>
            <a:r>
              <a:rPr lang="fr-FR" sz="1800" b="1" u="none" strike="noStrike" spc="0" dirty="0">
                <a:effectLst/>
                <a:ea typeface="Times New Roman" panose="02020603050405020304" pitchFamily="18" charset="0"/>
                <a:cs typeface="Times New Roman" panose="02020603050405020304" pitchFamily="18" charset="0"/>
              </a:rPr>
              <a:t>HYPERSUSTENTATEURS DE BORD D’ATTAQUE: </a:t>
            </a:r>
            <a:r>
              <a:rPr lang="fr-FR" sz="1800" b="1" dirty="0">
                <a:effectLst/>
                <a:ea typeface="Times New Roman" panose="02020603050405020304" pitchFamily="18" charset="0"/>
              </a:rPr>
              <a:t>Principaux dispositifs utilisés</a:t>
            </a:r>
            <a:endParaRPr lang="fr-FR" sz="1800" b="1" u="none" strike="noStrike" spc="0" dirty="0">
              <a:effectLst/>
              <a:ea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C765C49A-E7A6-CD34-A8A6-D6F7C4818B09}"/>
              </a:ext>
            </a:extLst>
          </p:cNvPr>
          <p:cNvSpPr txBox="1"/>
          <p:nvPr/>
        </p:nvSpPr>
        <p:spPr>
          <a:xfrm>
            <a:off x="3773277" y="23579"/>
            <a:ext cx="372921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SzPts val="1600"/>
            </a:pPr>
            <a:r>
              <a:rPr lang="fr-FR"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SECONDAIRES</a:t>
            </a:r>
          </a:p>
        </p:txBody>
      </p:sp>
      <p:sp>
        <p:nvSpPr>
          <p:cNvPr id="9" name="ZoneTexte 8">
            <a:extLst>
              <a:ext uri="{FF2B5EF4-FFF2-40B4-BE49-F238E27FC236}">
                <a16:creationId xmlns:a16="http://schemas.microsoft.com/office/drawing/2014/main" id="{D1CECC17-83B5-4CBE-E763-1368422CD4E6}"/>
              </a:ext>
            </a:extLst>
          </p:cNvPr>
          <p:cNvSpPr txBox="1"/>
          <p:nvPr/>
        </p:nvSpPr>
        <p:spPr>
          <a:xfrm>
            <a:off x="724359" y="128918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l"/>
            <a:r>
              <a:rPr lang="de-DE" sz="1800" b="1" dirty="0">
                <a:effectLst/>
                <a:ea typeface="Times New Roman" panose="02020603050405020304" pitchFamily="18" charset="0"/>
              </a:rPr>
              <a:t>c - </a:t>
            </a:r>
            <a:r>
              <a:rPr lang="de-DE" sz="1800" b="1" dirty="0" err="1">
                <a:effectLst/>
                <a:ea typeface="Times New Roman" panose="02020603050405020304" pitchFamily="18" charset="0"/>
              </a:rPr>
              <a:t>Volet</a:t>
            </a:r>
            <a:r>
              <a:rPr lang="de-DE" sz="1800" b="1" dirty="0">
                <a:effectLst/>
                <a:ea typeface="Times New Roman" panose="02020603050405020304" pitchFamily="18" charset="0"/>
              </a:rPr>
              <a:t> Krueger (B737, B747)</a:t>
            </a:r>
            <a:endParaRPr lang="fr-FR" sz="1800" b="1" dirty="0">
              <a:effectLst/>
              <a:ea typeface="Times New Roman" panose="02020603050405020304" pitchFamily="18" charset="0"/>
            </a:endParaRPr>
          </a:p>
        </p:txBody>
      </p:sp>
    </p:spTree>
    <p:extLst>
      <p:ext uri="{BB962C8B-B14F-4D97-AF65-F5344CB8AC3E}">
        <p14:creationId xmlns:p14="http://schemas.microsoft.com/office/powerpoint/2010/main" val="196523811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Espace réservé du contenu 19">
            <a:extLst>
              <a:ext uri="{FF2B5EF4-FFF2-40B4-BE49-F238E27FC236}">
                <a16:creationId xmlns:a16="http://schemas.microsoft.com/office/drawing/2014/main" id="{C08FA059-351C-11C9-2AFD-DD08C19E6C17}"/>
              </a:ext>
            </a:extLst>
          </p:cNvPr>
          <p:cNvPicPr>
            <a:picLocks noGrp="1" noChangeAspect="1"/>
          </p:cNvPicPr>
          <p:nvPr>
            <p:ph idx="1"/>
          </p:nvPr>
        </p:nvPicPr>
        <p:blipFill>
          <a:blip r:embed="rId2"/>
          <a:stretch>
            <a:fillRect/>
          </a:stretch>
        </p:blipFill>
        <p:spPr>
          <a:xfrm>
            <a:off x="7850669" y="1770540"/>
            <a:ext cx="3871961" cy="4351338"/>
          </a:xfrm>
        </p:spPr>
        <p:style>
          <a:lnRef idx="2">
            <a:schemeClr val="accent2"/>
          </a:lnRef>
          <a:fillRef idx="1">
            <a:schemeClr val="lt1"/>
          </a:fillRef>
          <a:effectRef idx="0">
            <a:schemeClr val="accent2"/>
          </a:effectRef>
          <a:fontRef idx="minor">
            <a:schemeClr val="dk1"/>
          </a:fontRef>
        </p:style>
      </p:pic>
      <p:sp>
        <p:nvSpPr>
          <p:cNvPr id="10" name="ZoneTexte 9">
            <a:extLst>
              <a:ext uri="{FF2B5EF4-FFF2-40B4-BE49-F238E27FC236}">
                <a16:creationId xmlns:a16="http://schemas.microsoft.com/office/drawing/2014/main" id="{5967B01B-2E5D-CCAF-0808-22ACCE647509}"/>
              </a:ext>
            </a:extLst>
          </p:cNvPr>
          <p:cNvSpPr txBox="1"/>
          <p:nvPr/>
        </p:nvSpPr>
        <p:spPr>
          <a:xfrm>
            <a:off x="548089" y="1109398"/>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81000" indent="-88900" algn="l"/>
            <a:r>
              <a:rPr lang="fr-FR" sz="1800" b="1" dirty="0">
                <a:effectLst/>
                <a:ea typeface="Times New Roman" panose="02020603050405020304" pitchFamily="18" charset="0"/>
              </a:rPr>
              <a:t>d - Volet Notch </a:t>
            </a:r>
            <a:r>
              <a:rPr lang="fr-FR" sz="1800" b="0" spc="0" dirty="0">
                <a:solidFill>
                  <a:srgbClr val="000000"/>
                </a:solidFill>
                <a:effectLst/>
                <a:ea typeface="Times New Roman" panose="02020603050405020304" pitchFamily="18" charset="0"/>
                <a:cs typeface="Times New Roman" panose="02020603050405020304" pitchFamily="18" charset="0"/>
              </a:rPr>
              <a:t>(A300)</a:t>
            </a:r>
            <a:endParaRPr lang="fr-FR" sz="1800" b="1" dirty="0">
              <a:effectLst/>
              <a:ea typeface="Times New Roman" panose="02020603050405020304" pitchFamily="18" charset="0"/>
            </a:endParaRPr>
          </a:p>
        </p:txBody>
      </p:sp>
      <p:sp>
        <p:nvSpPr>
          <p:cNvPr id="27" name="ZoneTexte 26">
            <a:extLst>
              <a:ext uri="{FF2B5EF4-FFF2-40B4-BE49-F238E27FC236}">
                <a16:creationId xmlns:a16="http://schemas.microsoft.com/office/drawing/2014/main" id="{522837EE-6EA3-220B-9902-874394A4068B}"/>
              </a:ext>
            </a:extLst>
          </p:cNvPr>
          <p:cNvSpPr txBox="1"/>
          <p:nvPr/>
        </p:nvSpPr>
        <p:spPr>
          <a:xfrm>
            <a:off x="469370" y="2690336"/>
            <a:ext cx="7174735"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Situé à l’intérieur du fuselage en position « rentré », </a:t>
            </a:r>
          </a:p>
          <a:p>
            <a:pPr marL="285750" indent="-285750">
              <a:buFont typeface="Arial" panose="020B0604020202020204" pitchFamily="34" charset="0"/>
              <a:buChar char="•"/>
            </a:pPr>
            <a:r>
              <a:rPr lang="fr-FR" dirty="0"/>
              <a:t>ce volet se déplace, en pivotant latéralement sur l’emplanture, et comble l’espace entre le fuselage et le volet Krueger.</a:t>
            </a:r>
          </a:p>
          <a:p>
            <a:pPr marL="285750" indent="-285750">
              <a:buFont typeface="Arial" panose="020B0604020202020204" pitchFamily="34" charset="0"/>
              <a:buChar char="•"/>
            </a:pPr>
            <a:r>
              <a:rPr lang="fr-FR" dirty="0"/>
              <a:t>Il est actionné par un vérin hydraulique en séquence avec la manœuvre du volet Krueger</a:t>
            </a:r>
          </a:p>
        </p:txBody>
      </p:sp>
      <p:sp>
        <p:nvSpPr>
          <p:cNvPr id="9" name="ZoneTexte 8">
            <a:extLst>
              <a:ext uri="{FF2B5EF4-FFF2-40B4-BE49-F238E27FC236}">
                <a16:creationId xmlns:a16="http://schemas.microsoft.com/office/drawing/2014/main" id="{5C75B00A-2955-02AA-7DB0-2453E3C7F1FF}"/>
              </a:ext>
            </a:extLst>
          </p:cNvPr>
          <p:cNvSpPr txBox="1"/>
          <p:nvPr/>
        </p:nvSpPr>
        <p:spPr>
          <a:xfrm>
            <a:off x="2057336" y="488203"/>
            <a:ext cx="73069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buClr>
                <a:srgbClr val="000000"/>
              </a:buClr>
              <a:buSzPts val="1400"/>
              <a:tabLst>
                <a:tab pos="507365" algn="l"/>
              </a:tabLst>
            </a:pPr>
            <a:r>
              <a:rPr lang="fr-FR" sz="1800" b="1" u="none" strike="noStrike" spc="0" dirty="0">
                <a:effectLst/>
                <a:ea typeface="Times New Roman" panose="02020603050405020304" pitchFamily="18" charset="0"/>
                <a:cs typeface="Times New Roman" panose="02020603050405020304" pitchFamily="18" charset="0"/>
              </a:rPr>
              <a:t>HYPERSUSTENTATEURS DE BORD D’ATTAQUE: </a:t>
            </a:r>
            <a:r>
              <a:rPr lang="fr-FR" sz="1800" b="1" dirty="0">
                <a:effectLst/>
                <a:ea typeface="Times New Roman" panose="02020603050405020304" pitchFamily="18" charset="0"/>
              </a:rPr>
              <a:t>Principaux dispositifs utilisés</a:t>
            </a:r>
            <a:endParaRPr lang="fr-FR" sz="1800" b="1" u="none" strike="noStrike" spc="0" dirty="0">
              <a:effectLst/>
              <a:ea typeface="Times New Roman" panose="02020603050405020304" pitchFamily="18" charset="0"/>
              <a:cs typeface="Times New Roman" panose="02020603050405020304" pitchFamily="18" charset="0"/>
            </a:endParaRPr>
          </a:p>
        </p:txBody>
      </p:sp>
      <p:sp>
        <p:nvSpPr>
          <p:cNvPr id="11" name="ZoneTexte 10">
            <a:extLst>
              <a:ext uri="{FF2B5EF4-FFF2-40B4-BE49-F238E27FC236}">
                <a16:creationId xmlns:a16="http://schemas.microsoft.com/office/drawing/2014/main" id="{C18B4B28-218A-4AA8-C8ED-5A356169DE86}"/>
              </a:ext>
            </a:extLst>
          </p:cNvPr>
          <p:cNvSpPr txBox="1"/>
          <p:nvPr/>
        </p:nvSpPr>
        <p:spPr>
          <a:xfrm>
            <a:off x="3773277" y="23579"/>
            <a:ext cx="372921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SzPts val="1600"/>
            </a:pPr>
            <a:r>
              <a:rPr lang="fr-FR"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SECONDAIRES</a:t>
            </a:r>
          </a:p>
        </p:txBody>
      </p:sp>
    </p:spTree>
    <p:extLst>
      <p:ext uri="{BB962C8B-B14F-4D97-AF65-F5344CB8AC3E}">
        <p14:creationId xmlns:p14="http://schemas.microsoft.com/office/powerpoint/2010/main" val="383109671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88658403-5963-294C-BEDA-F3C6603B1F8C}"/>
              </a:ext>
            </a:extLst>
          </p:cNvPr>
          <p:cNvPicPr>
            <a:picLocks noGrp="1" noChangeAspect="1"/>
          </p:cNvPicPr>
          <p:nvPr>
            <p:ph idx="1"/>
          </p:nvPr>
        </p:nvPicPr>
        <p:blipFill>
          <a:blip r:embed="rId2"/>
          <a:stretch>
            <a:fillRect/>
          </a:stretch>
        </p:blipFill>
        <p:spPr>
          <a:xfrm>
            <a:off x="3130469" y="944129"/>
            <a:ext cx="5931062" cy="4055354"/>
          </a:xfr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BF1E6FC8-B9C9-23B2-5146-15C155127CBD}"/>
              </a:ext>
            </a:extLst>
          </p:cNvPr>
          <p:cNvSpPr txBox="1"/>
          <p:nvPr/>
        </p:nvSpPr>
        <p:spPr>
          <a:xfrm>
            <a:off x="2588964" y="44718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just">
              <a:buClr>
                <a:srgbClr val="000000"/>
              </a:buClr>
              <a:buSzPts val="1400"/>
              <a:tabLst>
                <a:tab pos="50736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HYPERSUSTENTATEURS DE BORD DE FUITE</a:t>
            </a:r>
          </a:p>
        </p:txBody>
      </p:sp>
      <p:sp>
        <p:nvSpPr>
          <p:cNvPr id="8" name="ZoneTexte 7">
            <a:extLst>
              <a:ext uri="{FF2B5EF4-FFF2-40B4-BE49-F238E27FC236}">
                <a16:creationId xmlns:a16="http://schemas.microsoft.com/office/drawing/2014/main" id="{DBB88B56-6B00-2CD2-1F77-970E460B3D1D}"/>
              </a:ext>
            </a:extLst>
          </p:cNvPr>
          <p:cNvSpPr txBox="1"/>
          <p:nvPr/>
        </p:nvSpPr>
        <p:spPr>
          <a:xfrm>
            <a:off x="3773277" y="23579"/>
            <a:ext cx="372921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SzPts val="1600"/>
            </a:pPr>
            <a:r>
              <a:rPr lang="fr-FR"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SECONDAIRES</a:t>
            </a:r>
          </a:p>
        </p:txBody>
      </p:sp>
      <p:sp>
        <p:nvSpPr>
          <p:cNvPr id="9" name="ZoneTexte 8">
            <a:extLst>
              <a:ext uri="{FF2B5EF4-FFF2-40B4-BE49-F238E27FC236}">
                <a16:creationId xmlns:a16="http://schemas.microsoft.com/office/drawing/2014/main" id="{B2BF1DF0-C7D0-4BC1-2195-B605A36FE8A2}"/>
              </a:ext>
            </a:extLst>
          </p:cNvPr>
          <p:cNvSpPr txBox="1"/>
          <p:nvPr/>
        </p:nvSpPr>
        <p:spPr>
          <a:xfrm>
            <a:off x="124857" y="5127100"/>
            <a:ext cx="11942285"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b="1" u="sng" dirty="0">
                <a:solidFill>
                  <a:srgbClr val="000000"/>
                </a:solidFill>
                <a:effectLst/>
                <a:ea typeface="DejaVu Sans" panose="020B0603030804020204" pitchFamily="34" charset="0"/>
              </a:rPr>
              <a:t>Evolution du Cz </a:t>
            </a:r>
            <a:r>
              <a:rPr lang="fr-FR" sz="1800" b="1" i="0" u="sng" strike="noStrike" spc="0" dirty="0">
                <a:solidFill>
                  <a:srgbClr val="000000"/>
                </a:solidFill>
                <a:effectLst/>
                <a:ea typeface="DejaVu Sans" panose="020B0603030804020204" pitchFamily="34" charset="0"/>
                <a:cs typeface="Times New Roman" panose="02020603050405020304" pitchFamily="18" charset="0"/>
              </a:rPr>
              <a:t>(rappel)</a:t>
            </a:r>
            <a:endParaRPr lang="fr-FR" b="1" u="sng" dirty="0"/>
          </a:p>
          <a:p>
            <a:pPr indent="-838200" algn="just">
              <a:buFont typeface="Arial" panose="020B0604020202020204" pitchFamily="34" charset="0"/>
              <a:buChar char="•"/>
            </a:pPr>
            <a:r>
              <a:rPr lang="fr-FR" dirty="0">
                <a:effectLst/>
                <a:ea typeface="Times New Roman" panose="02020603050405020304" pitchFamily="18" charset="0"/>
              </a:rPr>
              <a:t>Articulés à la partie arrière du profil, leur braquage vers le bas modifie la courbure arrière du profil ce qui provoque :</a:t>
            </a:r>
          </a:p>
          <a:p>
            <a:pPr marL="292100" indent="-838200" algn="just">
              <a:buFont typeface="Arial" panose="020B0604020202020204" pitchFamily="34" charset="0"/>
              <a:buChar char="•"/>
            </a:pPr>
            <a:r>
              <a:rPr lang="fr-FR" dirty="0">
                <a:effectLst/>
                <a:ea typeface="Times New Roman" panose="02020603050405020304" pitchFamily="18" charset="0"/>
              </a:rPr>
              <a:t>une </a:t>
            </a:r>
            <a:r>
              <a:rPr lang="fr-FR" b="1" i="1" spc="-50" dirty="0">
                <a:solidFill>
                  <a:srgbClr val="000000"/>
                </a:solidFill>
                <a:effectLst/>
                <a:ea typeface="Times New Roman" panose="02020603050405020304" pitchFamily="18" charset="0"/>
                <a:cs typeface="Times New Roman" panose="02020603050405020304" pitchFamily="18" charset="0"/>
              </a:rPr>
              <a:t>augmentation</a:t>
            </a:r>
            <a:r>
              <a:rPr lang="fr-FR" dirty="0">
                <a:effectLst/>
                <a:ea typeface="Times New Roman" panose="02020603050405020304" pitchFamily="18" charset="0"/>
              </a:rPr>
              <a:t> du Cz pour une même incidence ;</a:t>
            </a:r>
          </a:p>
          <a:p>
            <a:pPr marL="292100" indent="-838200" algn="just">
              <a:buFont typeface="Arial" panose="020B0604020202020204" pitchFamily="34" charset="0"/>
              <a:buChar char="•"/>
            </a:pPr>
            <a:r>
              <a:rPr lang="fr-FR" dirty="0">
                <a:effectLst/>
                <a:ea typeface="Times New Roman" panose="02020603050405020304" pitchFamily="18" charset="0"/>
              </a:rPr>
              <a:t>dans certains cas une </a:t>
            </a:r>
            <a:r>
              <a:rPr lang="fr-FR" b="1" dirty="0">
                <a:effectLst/>
                <a:ea typeface="Times New Roman" panose="02020603050405020304" pitchFamily="18" charset="0"/>
              </a:rPr>
              <a:t>augmentation</a:t>
            </a:r>
            <a:r>
              <a:rPr lang="fr-FR" dirty="0">
                <a:effectLst/>
                <a:ea typeface="Times New Roman" panose="02020603050405020304" pitchFamily="18" charset="0"/>
              </a:rPr>
              <a:t> de la surface (S) ce qui permet d’obtenir de faibles V.</a:t>
            </a:r>
          </a:p>
          <a:p>
            <a:pPr algn="just"/>
            <a:r>
              <a:rPr lang="fr-FR" sz="1800" b="1" u="sng" strike="noStrike" spc="0" dirty="0">
                <a:effectLst/>
                <a:ea typeface="Times New Roman" panose="02020603050405020304" pitchFamily="18" charset="0"/>
                <a:cs typeface="Times New Roman" panose="02020603050405020304" pitchFamily="18" charset="0"/>
              </a:rPr>
              <a:t>Evolution de S: </a:t>
            </a:r>
          </a:p>
          <a:p>
            <a:pPr algn="just"/>
            <a:r>
              <a:rPr lang="fr-FR" sz="1800" dirty="0">
                <a:effectLst/>
                <a:ea typeface="Times New Roman" panose="02020603050405020304" pitchFamily="18" charset="0"/>
              </a:rPr>
              <a:t>Par recul d’un ou plusieurs volets</a:t>
            </a:r>
            <a:endParaRPr lang="fr-FR" dirty="0">
              <a:effectLst/>
              <a:ea typeface="Times New Roman" panose="02020603050405020304" pitchFamily="18" charset="0"/>
            </a:endParaRPr>
          </a:p>
        </p:txBody>
      </p:sp>
    </p:spTree>
    <p:extLst>
      <p:ext uri="{BB962C8B-B14F-4D97-AF65-F5344CB8AC3E}">
        <p14:creationId xmlns:p14="http://schemas.microsoft.com/office/powerpoint/2010/main" val="312914807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2132FD63-09BC-D1E4-4533-F6EB9B02F2FA}"/>
              </a:ext>
            </a:extLst>
          </p:cNvPr>
          <p:cNvPicPr>
            <a:picLocks noGrp="1" noChangeAspect="1"/>
          </p:cNvPicPr>
          <p:nvPr>
            <p:ph idx="1"/>
          </p:nvPr>
        </p:nvPicPr>
        <p:blipFill>
          <a:blip r:embed="rId2"/>
          <a:stretch>
            <a:fillRect/>
          </a:stretch>
        </p:blipFill>
        <p:spPr>
          <a:xfrm>
            <a:off x="1057620" y="1973769"/>
            <a:ext cx="9088915" cy="4090901"/>
          </a:xfrm>
        </p:spPr>
      </p:pic>
      <p:sp>
        <p:nvSpPr>
          <p:cNvPr id="5" name="ZoneTexte 4">
            <a:extLst>
              <a:ext uri="{FF2B5EF4-FFF2-40B4-BE49-F238E27FC236}">
                <a16:creationId xmlns:a16="http://schemas.microsoft.com/office/drawing/2014/main" id="{DC34C4BE-E23A-5D27-6067-CE707AFD07B3}"/>
              </a:ext>
            </a:extLst>
          </p:cNvPr>
          <p:cNvSpPr txBox="1"/>
          <p:nvPr/>
        </p:nvSpPr>
        <p:spPr>
          <a:xfrm>
            <a:off x="638978" y="1102271"/>
            <a:ext cx="6406309" cy="36766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R="3441700" lvl="0" algn="l">
              <a:lnSpc>
                <a:spcPts val="2300"/>
              </a:lnSpc>
              <a:spcBef>
                <a:spcPts val="1200"/>
              </a:spcBef>
              <a:spcAft>
                <a:spcPts val="3300"/>
              </a:spcAft>
              <a:buClr>
                <a:srgbClr val="000000"/>
              </a:buClr>
              <a:buSzPts val="1200"/>
              <a:tabLst>
                <a:tab pos="488950"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a - Volets modifiant le Cz</a:t>
            </a:r>
          </a:p>
        </p:txBody>
      </p:sp>
      <p:sp>
        <p:nvSpPr>
          <p:cNvPr id="6" name="ZoneTexte 5">
            <a:extLst>
              <a:ext uri="{FF2B5EF4-FFF2-40B4-BE49-F238E27FC236}">
                <a16:creationId xmlns:a16="http://schemas.microsoft.com/office/drawing/2014/main" id="{DA1AD14A-184F-4189-68CD-193F444CC174}"/>
              </a:ext>
            </a:extLst>
          </p:cNvPr>
          <p:cNvSpPr txBox="1"/>
          <p:nvPr/>
        </p:nvSpPr>
        <p:spPr>
          <a:xfrm>
            <a:off x="1344058" y="392911"/>
            <a:ext cx="895671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just">
              <a:buClr>
                <a:srgbClr val="000000"/>
              </a:buClr>
              <a:buSzPts val="1400"/>
              <a:tabLst>
                <a:tab pos="50736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HYPERSUSTENTATEURS DE BORD DE FUITE: Principaux dispositifs utilisés </a:t>
            </a:r>
          </a:p>
        </p:txBody>
      </p:sp>
      <p:sp>
        <p:nvSpPr>
          <p:cNvPr id="8" name="ZoneTexte 7">
            <a:extLst>
              <a:ext uri="{FF2B5EF4-FFF2-40B4-BE49-F238E27FC236}">
                <a16:creationId xmlns:a16="http://schemas.microsoft.com/office/drawing/2014/main" id="{CC74686F-9750-6352-A30B-7F4CDD794E67}"/>
              </a:ext>
            </a:extLst>
          </p:cNvPr>
          <p:cNvSpPr txBox="1"/>
          <p:nvPr/>
        </p:nvSpPr>
        <p:spPr>
          <a:xfrm>
            <a:off x="3773277" y="23579"/>
            <a:ext cx="372921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SzPts val="1600"/>
            </a:pPr>
            <a:r>
              <a:rPr lang="fr-FR"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SECONDAIRES</a:t>
            </a:r>
          </a:p>
        </p:txBody>
      </p:sp>
    </p:spTree>
    <p:extLst>
      <p:ext uri="{BB962C8B-B14F-4D97-AF65-F5344CB8AC3E}">
        <p14:creationId xmlns:p14="http://schemas.microsoft.com/office/powerpoint/2010/main" val="217662544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8D9CF93-D450-D94A-4434-F68905721DF4}"/>
              </a:ext>
            </a:extLst>
          </p:cNvPr>
          <p:cNvPicPr>
            <a:picLocks noGrp="1" noChangeAspect="1"/>
          </p:cNvPicPr>
          <p:nvPr>
            <p:ph idx="1"/>
          </p:nvPr>
        </p:nvPicPr>
        <p:blipFill>
          <a:blip r:embed="rId2"/>
          <a:stretch>
            <a:fillRect/>
          </a:stretch>
        </p:blipFill>
        <p:spPr>
          <a:xfrm>
            <a:off x="969485" y="1567799"/>
            <a:ext cx="7166472" cy="5119439"/>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9EB90779-E77D-B8F7-031A-9D7BD03C6A70}"/>
              </a:ext>
            </a:extLst>
          </p:cNvPr>
          <p:cNvSpPr txBox="1"/>
          <p:nvPr/>
        </p:nvSpPr>
        <p:spPr>
          <a:xfrm>
            <a:off x="8290194" y="5486909"/>
            <a:ext cx="3740226"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dirty="0">
                <a:solidFill>
                  <a:srgbClr val="000000"/>
                </a:solidFill>
                <a:effectLst/>
                <a:ea typeface="DejaVu Sans" panose="020B0603030804020204" pitchFamily="34" charset="0"/>
              </a:rPr>
              <a:t>La plupart des avions commerciaux actuels utilisent ce type de volet de bord de fuite avec des variantes double ou triple fente</a:t>
            </a:r>
            <a:endParaRPr lang="fr-FR" dirty="0"/>
          </a:p>
        </p:txBody>
      </p:sp>
      <p:sp>
        <p:nvSpPr>
          <p:cNvPr id="6" name="ZoneTexte 5">
            <a:extLst>
              <a:ext uri="{FF2B5EF4-FFF2-40B4-BE49-F238E27FC236}">
                <a16:creationId xmlns:a16="http://schemas.microsoft.com/office/drawing/2014/main" id="{4DA454CA-850D-C00C-D4D3-FDA09FFC513D}"/>
              </a:ext>
            </a:extLst>
          </p:cNvPr>
          <p:cNvSpPr txBox="1"/>
          <p:nvPr/>
        </p:nvSpPr>
        <p:spPr>
          <a:xfrm>
            <a:off x="638978" y="1102271"/>
            <a:ext cx="6406309" cy="36766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R="3441700" lvl="0" algn="l">
              <a:lnSpc>
                <a:spcPts val="2300"/>
              </a:lnSpc>
              <a:spcBef>
                <a:spcPts val="1200"/>
              </a:spcBef>
              <a:spcAft>
                <a:spcPts val="3300"/>
              </a:spcAft>
              <a:buClr>
                <a:srgbClr val="000000"/>
              </a:buClr>
              <a:buSzPts val="1200"/>
              <a:tabLst>
                <a:tab pos="488950"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a - Volets modifiant le Cz</a:t>
            </a:r>
          </a:p>
        </p:txBody>
      </p:sp>
      <p:sp>
        <p:nvSpPr>
          <p:cNvPr id="8" name="ZoneTexte 7">
            <a:extLst>
              <a:ext uri="{FF2B5EF4-FFF2-40B4-BE49-F238E27FC236}">
                <a16:creationId xmlns:a16="http://schemas.microsoft.com/office/drawing/2014/main" id="{EF225CF0-2755-2034-B1B3-6B643E1B0A48}"/>
              </a:ext>
            </a:extLst>
          </p:cNvPr>
          <p:cNvSpPr txBox="1"/>
          <p:nvPr/>
        </p:nvSpPr>
        <p:spPr>
          <a:xfrm>
            <a:off x="1344058" y="392911"/>
            <a:ext cx="895671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just">
              <a:buClr>
                <a:srgbClr val="000000"/>
              </a:buClr>
              <a:buSzPts val="1400"/>
              <a:tabLst>
                <a:tab pos="50736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HYPERSUSTENTATEURS DE BORD DE FUITE: Principaux dispositifs utilisés </a:t>
            </a:r>
          </a:p>
        </p:txBody>
      </p:sp>
      <p:sp>
        <p:nvSpPr>
          <p:cNvPr id="9" name="ZoneTexte 8">
            <a:extLst>
              <a:ext uri="{FF2B5EF4-FFF2-40B4-BE49-F238E27FC236}">
                <a16:creationId xmlns:a16="http://schemas.microsoft.com/office/drawing/2014/main" id="{1AF299B1-32A2-4149-2A68-75733E6C4A49}"/>
              </a:ext>
            </a:extLst>
          </p:cNvPr>
          <p:cNvSpPr txBox="1"/>
          <p:nvPr/>
        </p:nvSpPr>
        <p:spPr>
          <a:xfrm>
            <a:off x="3773277" y="23579"/>
            <a:ext cx="372921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SzPts val="1600"/>
            </a:pPr>
            <a:r>
              <a:rPr lang="fr-FR"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SECONDAIRES</a:t>
            </a:r>
          </a:p>
        </p:txBody>
      </p:sp>
    </p:spTree>
    <p:extLst>
      <p:ext uri="{BB962C8B-B14F-4D97-AF65-F5344CB8AC3E}">
        <p14:creationId xmlns:p14="http://schemas.microsoft.com/office/powerpoint/2010/main" val="327912815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4C44244A-8262-00EC-2853-C60A852489F6}"/>
              </a:ext>
            </a:extLst>
          </p:cNvPr>
          <p:cNvPicPr>
            <a:picLocks noGrp="1" noChangeAspect="1"/>
          </p:cNvPicPr>
          <p:nvPr>
            <p:ph idx="1"/>
          </p:nvPr>
        </p:nvPicPr>
        <p:blipFill>
          <a:blip r:embed="rId2"/>
          <a:stretch>
            <a:fillRect/>
          </a:stretch>
        </p:blipFill>
        <p:spPr>
          <a:xfrm>
            <a:off x="7502487" y="921441"/>
            <a:ext cx="4313541" cy="5560217"/>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498A9BEE-7731-6DB4-CB12-C6026B588E25}"/>
              </a:ext>
            </a:extLst>
          </p:cNvPr>
          <p:cNvSpPr txBox="1"/>
          <p:nvPr/>
        </p:nvSpPr>
        <p:spPr>
          <a:xfrm>
            <a:off x="592157" y="2482745"/>
            <a:ext cx="6601858" cy="171136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sz="1800" b="1" dirty="0">
                <a:effectLst/>
                <a:ea typeface="Times New Roman" panose="02020603050405020304" pitchFamily="18" charset="0"/>
              </a:rPr>
              <a:t>Volets A300 (double fente)</a:t>
            </a:r>
          </a:p>
          <a:p>
            <a:pPr marL="285750" indent="-285750" algn="just">
              <a:lnSpc>
                <a:spcPct val="150000"/>
              </a:lnSpc>
              <a:buFont typeface="Arial" panose="020B0604020202020204" pitchFamily="34" charset="0"/>
              <a:buChar char="•"/>
            </a:pPr>
            <a:r>
              <a:rPr lang="fr-FR" sz="1800" dirty="0">
                <a:effectLst/>
                <a:ea typeface="Times New Roman" panose="02020603050405020304" pitchFamily="18" charset="0"/>
              </a:rPr>
              <a:t>Le chariot principal est entraîné par un vérin à vis et guidé par des galets qui circulent dans un rail. </a:t>
            </a:r>
          </a:p>
          <a:p>
            <a:pPr marL="285750" indent="-285750" algn="just">
              <a:lnSpc>
                <a:spcPct val="150000"/>
              </a:lnSpc>
              <a:buFont typeface="Arial" panose="020B0604020202020204" pitchFamily="34" charset="0"/>
              <a:buChar char="•"/>
            </a:pPr>
            <a:r>
              <a:rPr lang="fr-FR" sz="1800" dirty="0">
                <a:effectLst/>
                <a:ea typeface="Times New Roman" panose="02020603050405020304" pitchFamily="18" charset="0"/>
              </a:rPr>
              <a:t>Un carénage aérodynamique entoure le mécanisme.</a:t>
            </a:r>
          </a:p>
        </p:txBody>
      </p:sp>
      <p:sp>
        <p:nvSpPr>
          <p:cNvPr id="8" name="ZoneTexte 7">
            <a:extLst>
              <a:ext uri="{FF2B5EF4-FFF2-40B4-BE49-F238E27FC236}">
                <a16:creationId xmlns:a16="http://schemas.microsoft.com/office/drawing/2014/main" id="{E1E68E39-0F6D-3FF3-8D1B-6EC952DECC57}"/>
              </a:ext>
            </a:extLst>
          </p:cNvPr>
          <p:cNvSpPr txBox="1"/>
          <p:nvPr/>
        </p:nvSpPr>
        <p:spPr>
          <a:xfrm>
            <a:off x="1344058" y="392911"/>
            <a:ext cx="895671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just">
              <a:buClr>
                <a:srgbClr val="000000"/>
              </a:buClr>
              <a:buSzPts val="1400"/>
              <a:tabLst>
                <a:tab pos="50736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HYPERSUSTENTATEURS DE BORD DE FUITE: Principaux dispositifs utilisés </a:t>
            </a:r>
          </a:p>
        </p:txBody>
      </p:sp>
      <p:sp>
        <p:nvSpPr>
          <p:cNvPr id="9" name="ZoneTexte 8">
            <a:extLst>
              <a:ext uri="{FF2B5EF4-FFF2-40B4-BE49-F238E27FC236}">
                <a16:creationId xmlns:a16="http://schemas.microsoft.com/office/drawing/2014/main" id="{C624510F-AEDD-0B07-81AD-F22E40B5AE70}"/>
              </a:ext>
            </a:extLst>
          </p:cNvPr>
          <p:cNvSpPr txBox="1"/>
          <p:nvPr/>
        </p:nvSpPr>
        <p:spPr>
          <a:xfrm>
            <a:off x="3773277" y="23579"/>
            <a:ext cx="372921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SzPts val="1600"/>
            </a:pPr>
            <a:r>
              <a:rPr lang="fr-FR"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SECONDAIRES</a:t>
            </a:r>
          </a:p>
        </p:txBody>
      </p:sp>
      <p:sp>
        <p:nvSpPr>
          <p:cNvPr id="10" name="ZoneTexte 9">
            <a:extLst>
              <a:ext uri="{FF2B5EF4-FFF2-40B4-BE49-F238E27FC236}">
                <a16:creationId xmlns:a16="http://schemas.microsoft.com/office/drawing/2014/main" id="{F77226A7-E59B-A5E6-4A17-6CA23A20722E}"/>
              </a:ext>
            </a:extLst>
          </p:cNvPr>
          <p:cNvSpPr txBox="1"/>
          <p:nvPr/>
        </p:nvSpPr>
        <p:spPr>
          <a:xfrm>
            <a:off x="1344058" y="921442"/>
            <a:ext cx="399361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 - Volets modifiant le Cz: Application</a:t>
            </a:r>
          </a:p>
        </p:txBody>
      </p:sp>
    </p:spTree>
    <p:extLst>
      <p:ext uri="{BB962C8B-B14F-4D97-AF65-F5344CB8AC3E}">
        <p14:creationId xmlns:p14="http://schemas.microsoft.com/office/powerpoint/2010/main" val="296410917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758B698B-424C-0039-2DFC-08FEBA00A237}"/>
              </a:ext>
            </a:extLst>
          </p:cNvPr>
          <p:cNvPicPr>
            <a:picLocks noGrp="1" noChangeAspect="1"/>
          </p:cNvPicPr>
          <p:nvPr>
            <p:ph idx="1"/>
          </p:nvPr>
        </p:nvPicPr>
        <p:blipFill>
          <a:blip r:embed="rId2"/>
          <a:stretch>
            <a:fillRect/>
          </a:stretch>
        </p:blipFill>
        <p:spPr>
          <a:xfrm>
            <a:off x="3844073" y="1449973"/>
            <a:ext cx="4793150" cy="5030164"/>
          </a:xfrm>
        </p:spPr>
        <p:style>
          <a:lnRef idx="2">
            <a:schemeClr val="accent2"/>
          </a:lnRef>
          <a:fillRef idx="1">
            <a:schemeClr val="lt1"/>
          </a:fillRef>
          <a:effectRef idx="0">
            <a:schemeClr val="accent2"/>
          </a:effectRef>
          <a:fontRef idx="minor">
            <a:schemeClr val="dk1"/>
          </a:fontRef>
        </p:style>
      </p:pic>
      <p:sp>
        <p:nvSpPr>
          <p:cNvPr id="4" name="ZoneTexte 3">
            <a:extLst>
              <a:ext uri="{FF2B5EF4-FFF2-40B4-BE49-F238E27FC236}">
                <a16:creationId xmlns:a16="http://schemas.microsoft.com/office/drawing/2014/main" id="{266DFE9B-ECE3-C743-DFA3-DA9E5A4DDDA7}"/>
              </a:ext>
            </a:extLst>
          </p:cNvPr>
          <p:cNvSpPr txBox="1"/>
          <p:nvPr/>
        </p:nvSpPr>
        <p:spPr>
          <a:xfrm>
            <a:off x="1344058" y="392911"/>
            <a:ext cx="895671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just">
              <a:buClr>
                <a:srgbClr val="000000"/>
              </a:buClr>
              <a:buSzPts val="1400"/>
              <a:tabLst>
                <a:tab pos="50736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HYPERSUSTENTATEURS DE BORD DE FUITE: Principaux dispositifs utilisés </a:t>
            </a:r>
          </a:p>
        </p:txBody>
      </p:sp>
      <p:sp>
        <p:nvSpPr>
          <p:cNvPr id="6" name="ZoneTexte 5">
            <a:extLst>
              <a:ext uri="{FF2B5EF4-FFF2-40B4-BE49-F238E27FC236}">
                <a16:creationId xmlns:a16="http://schemas.microsoft.com/office/drawing/2014/main" id="{A211E9DE-05BF-1E77-9703-00681A427D25}"/>
              </a:ext>
            </a:extLst>
          </p:cNvPr>
          <p:cNvSpPr txBox="1"/>
          <p:nvPr/>
        </p:nvSpPr>
        <p:spPr>
          <a:xfrm>
            <a:off x="3773277" y="23579"/>
            <a:ext cx="372921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SzPts val="1600"/>
            </a:pPr>
            <a:r>
              <a:rPr lang="fr-FR"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SECONDAIRES</a:t>
            </a:r>
          </a:p>
        </p:txBody>
      </p:sp>
      <p:sp>
        <p:nvSpPr>
          <p:cNvPr id="7" name="ZoneTexte 6">
            <a:extLst>
              <a:ext uri="{FF2B5EF4-FFF2-40B4-BE49-F238E27FC236}">
                <a16:creationId xmlns:a16="http://schemas.microsoft.com/office/drawing/2014/main" id="{B43F3DF7-2DD5-D6DF-CDD5-8499D1E94CD1}"/>
              </a:ext>
            </a:extLst>
          </p:cNvPr>
          <p:cNvSpPr txBox="1"/>
          <p:nvPr/>
        </p:nvSpPr>
        <p:spPr>
          <a:xfrm>
            <a:off x="1344058" y="921442"/>
            <a:ext cx="399361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 - Volets modifiant le Cz: Application</a:t>
            </a:r>
          </a:p>
        </p:txBody>
      </p:sp>
    </p:spTree>
    <p:extLst>
      <p:ext uri="{BB962C8B-B14F-4D97-AF65-F5344CB8AC3E}">
        <p14:creationId xmlns:p14="http://schemas.microsoft.com/office/powerpoint/2010/main" val="194450410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03ADBD8A-E5D6-7743-CF6B-3990BB78F9F6}"/>
              </a:ext>
            </a:extLst>
          </p:cNvPr>
          <p:cNvPicPr>
            <a:picLocks noGrp="1" noChangeAspect="1"/>
          </p:cNvPicPr>
          <p:nvPr>
            <p:ph idx="1"/>
          </p:nvPr>
        </p:nvPicPr>
        <p:blipFill>
          <a:blip r:embed="rId2"/>
          <a:stretch>
            <a:fillRect/>
          </a:stretch>
        </p:blipFill>
        <p:spPr>
          <a:xfrm>
            <a:off x="3649338" y="1416922"/>
            <a:ext cx="5944826" cy="4351338"/>
          </a:xfr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D07AC429-11C5-728A-0D19-941027CA0B28}"/>
              </a:ext>
            </a:extLst>
          </p:cNvPr>
          <p:cNvSpPr txBox="1"/>
          <p:nvPr/>
        </p:nvSpPr>
        <p:spPr>
          <a:xfrm>
            <a:off x="291946" y="5801311"/>
            <a:ext cx="11463051"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r>
              <a:rPr lang="fr-FR" sz="1800" dirty="0">
                <a:effectLst/>
                <a:latin typeface="Times New Roman" panose="02020603050405020304" pitchFamily="18" charset="0"/>
                <a:ea typeface="Times New Roman" panose="02020603050405020304" pitchFamily="18" charset="0"/>
              </a:rPr>
              <a:t>L’utilisation simultanée de becs de bord d’attaque et de volets à fentes, augmente dans une proportion importante l’incidence maximale et permet d’obtenir des Cz max. importants, diminuant d’autant les vitesses de décrochage.</a:t>
            </a:r>
          </a:p>
        </p:txBody>
      </p:sp>
      <p:sp>
        <p:nvSpPr>
          <p:cNvPr id="5" name="ZoneTexte 4">
            <a:extLst>
              <a:ext uri="{FF2B5EF4-FFF2-40B4-BE49-F238E27FC236}">
                <a16:creationId xmlns:a16="http://schemas.microsoft.com/office/drawing/2014/main" id="{31585CAF-28DD-26EE-B8EB-8855AEB32375}"/>
              </a:ext>
            </a:extLst>
          </p:cNvPr>
          <p:cNvSpPr txBox="1"/>
          <p:nvPr/>
        </p:nvSpPr>
        <p:spPr>
          <a:xfrm>
            <a:off x="1344058" y="392911"/>
            <a:ext cx="895671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just">
              <a:buClr>
                <a:srgbClr val="000000"/>
              </a:buClr>
              <a:buSzPts val="1400"/>
              <a:tabLst>
                <a:tab pos="50736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HYPERSUSTENTATEURS DE BORD DE FUITE: Principaux dispositifs utilisés </a:t>
            </a:r>
          </a:p>
        </p:txBody>
      </p:sp>
      <p:sp>
        <p:nvSpPr>
          <p:cNvPr id="6" name="ZoneTexte 5">
            <a:extLst>
              <a:ext uri="{FF2B5EF4-FFF2-40B4-BE49-F238E27FC236}">
                <a16:creationId xmlns:a16="http://schemas.microsoft.com/office/drawing/2014/main" id="{791E3447-F7B8-941A-7723-D8DDAE74B1D5}"/>
              </a:ext>
            </a:extLst>
          </p:cNvPr>
          <p:cNvSpPr txBox="1"/>
          <p:nvPr/>
        </p:nvSpPr>
        <p:spPr>
          <a:xfrm>
            <a:off x="3773277" y="23579"/>
            <a:ext cx="372921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SzPts val="1600"/>
            </a:pPr>
            <a:r>
              <a:rPr lang="fr-FR"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SECONDAIRES</a:t>
            </a:r>
          </a:p>
        </p:txBody>
      </p:sp>
      <p:sp>
        <p:nvSpPr>
          <p:cNvPr id="8" name="ZoneTexte 7">
            <a:extLst>
              <a:ext uri="{FF2B5EF4-FFF2-40B4-BE49-F238E27FC236}">
                <a16:creationId xmlns:a16="http://schemas.microsoft.com/office/drawing/2014/main" id="{42E71A24-9798-C8AC-9BD1-EFC74C3775C1}"/>
              </a:ext>
            </a:extLst>
          </p:cNvPr>
          <p:cNvSpPr txBox="1"/>
          <p:nvPr/>
        </p:nvSpPr>
        <p:spPr>
          <a:xfrm>
            <a:off x="1344058" y="921442"/>
            <a:ext cx="399361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 - Volets modifiant le Cz:</a:t>
            </a:r>
          </a:p>
        </p:txBody>
      </p:sp>
    </p:spTree>
    <p:extLst>
      <p:ext uri="{BB962C8B-B14F-4D97-AF65-F5344CB8AC3E}">
        <p14:creationId xmlns:p14="http://schemas.microsoft.com/office/powerpoint/2010/main" val="341335177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7F0A4AA6-F733-2C05-E47F-C05F8352B401}"/>
              </a:ext>
            </a:extLst>
          </p:cNvPr>
          <p:cNvPicPr>
            <a:picLocks noGrp="1" noChangeAspect="1"/>
          </p:cNvPicPr>
          <p:nvPr>
            <p:ph idx="1"/>
          </p:nvPr>
        </p:nvPicPr>
        <p:blipFill rotWithShape="1">
          <a:blip r:embed="rId2"/>
          <a:srcRect t="3729"/>
          <a:stretch/>
        </p:blipFill>
        <p:spPr>
          <a:xfrm>
            <a:off x="3124200" y="718454"/>
            <a:ext cx="5869630" cy="4590094"/>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3C7D7F7D-92A7-D0EF-0E75-60C3606B929A}"/>
              </a:ext>
            </a:extLst>
          </p:cNvPr>
          <p:cNvSpPr txBox="1"/>
          <p:nvPr/>
        </p:nvSpPr>
        <p:spPr>
          <a:xfrm>
            <a:off x="393852" y="5458439"/>
            <a:ext cx="11603516"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sz="1800" b="1" i="0" u="none" strike="noStrike" spc="0" dirty="0">
                <a:solidFill>
                  <a:srgbClr val="000000"/>
                </a:solidFill>
                <a:effectLst/>
                <a:ea typeface="DejaVu Sans" panose="020B0603030804020204" pitchFamily="34" charset="0"/>
                <a:cs typeface="Times New Roman" panose="02020603050405020304" pitchFamily="18" charset="0"/>
              </a:rPr>
              <a:t>Les hypersustentateurs </a:t>
            </a:r>
            <a:r>
              <a:rPr lang="fr-FR" sz="1800" dirty="0">
                <a:solidFill>
                  <a:srgbClr val="000000"/>
                </a:solidFill>
                <a:effectLst/>
                <a:ea typeface="DejaVu Sans" panose="020B0603030804020204" pitchFamily="34" charset="0"/>
              </a:rPr>
              <a:t>de bord d’attaque et de bord de fuite sont </a:t>
            </a:r>
            <a:r>
              <a:rPr lang="fr-FR" sz="1800" b="1" i="0" u="none" strike="noStrike" spc="0" dirty="0">
                <a:solidFill>
                  <a:srgbClr val="000000"/>
                </a:solidFill>
                <a:effectLst/>
                <a:ea typeface="DejaVu Sans" panose="020B0603030804020204" pitchFamily="34" charset="0"/>
                <a:cs typeface="Times New Roman" panose="02020603050405020304" pitchFamily="18" charset="0"/>
              </a:rPr>
              <a:t>commandés électriquement ou mécaniquement, par un seul levier ou manette. </a:t>
            </a: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Le contrôle peut s’effectuer sur le même indicateur (A300) ou sur deux indicateurs différents (B737) ou pour les avions de nouvelle génération sur un écran « ECAM » (A320, 330, 340.</a:t>
            </a:r>
            <a:endParaRPr lang="fr-FR" dirty="0"/>
          </a:p>
        </p:txBody>
      </p:sp>
      <p:sp>
        <p:nvSpPr>
          <p:cNvPr id="6" name="ZoneTexte 5">
            <a:extLst>
              <a:ext uri="{FF2B5EF4-FFF2-40B4-BE49-F238E27FC236}">
                <a16:creationId xmlns:a16="http://schemas.microsoft.com/office/drawing/2014/main" id="{E08C2CA9-AA48-618E-A76F-DA59B86E30BB}"/>
              </a:ext>
            </a:extLst>
          </p:cNvPr>
          <p:cNvSpPr txBox="1"/>
          <p:nvPr/>
        </p:nvSpPr>
        <p:spPr>
          <a:xfrm>
            <a:off x="2244686" y="199232"/>
            <a:ext cx="708660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400"/>
              <a:tabLst>
                <a:tab pos="510540"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COMMANDES ET CONTROLES DES HYPERSUSTENTATEURS</a:t>
            </a:r>
          </a:p>
        </p:txBody>
      </p:sp>
      <p:sp>
        <p:nvSpPr>
          <p:cNvPr id="10" name="ZoneTexte 9">
            <a:extLst>
              <a:ext uri="{FF2B5EF4-FFF2-40B4-BE49-F238E27FC236}">
                <a16:creationId xmlns:a16="http://schemas.microsoft.com/office/drawing/2014/main" id="{5915284A-B7B4-AED8-723E-E497558A3D81}"/>
              </a:ext>
            </a:extLst>
          </p:cNvPr>
          <p:cNvSpPr txBox="1"/>
          <p:nvPr/>
        </p:nvSpPr>
        <p:spPr>
          <a:xfrm>
            <a:off x="773935" y="771957"/>
            <a:ext cx="194723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ea typeface="DejaVu Sans" panose="020B0603030804020204" pitchFamily="34" charset="0"/>
              </a:rPr>
              <a:t>1- Exemple A300</a:t>
            </a:r>
            <a:endParaRPr lang="fr-FR" dirty="0"/>
          </a:p>
        </p:txBody>
      </p:sp>
    </p:spTree>
    <p:extLst>
      <p:ext uri="{BB962C8B-B14F-4D97-AF65-F5344CB8AC3E}">
        <p14:creationId xmlns:p14="http://schemas.microsoft.com/office/powerpoint/2010/main" val="42643544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a:extLst>
              <a:ext uri="{FF2B5EF4-FFF2-40B4-BE49-F238E27FC236}">
                <a16:creationId xmlns:a16="http://schemas.microsoft.com/office/drawing/2014/main" id="{BC8F6B92-A115-CF33-314E-5DD01D5D61B2}"/>
              </a:ext>
            </a:extLst>
          </p:cNvPr>
          <p:cNvSpPr txBox="1"/>
          <p:nvPr/>
        </p:nvSpPr>
        <p:spPr>
          <a:xfrm>
            <a:off x="4161621" y="470567"/>
            <a:ext cx="302137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ea typeface="DejaVu Sans" panose="020B0603030804020204" pitchFamily="34" charset="0"/>
              </a:rPr>
              <a:t>Servocommande irréversible</a:t>
            </a:r>
            <a:endParaRPr lang="fr-FR" dirty="0"/>
          </a:p>
        </p:txBody>
      </p:sp>
      <p:sp>
        <p:nvSpPr>
          <p:cNvPr id="12" name="ZoneTexte 11">
            <a:extLst>
              <a:ext uri="{FF2B5EF4-FFF2-40B4-BE49-F238E27FC236}">
                <a16:creationId xmlns:a16="http://schemas.microsoft.com/office/drawing/2014/main" id="{A4D886D4-1A0B-8B25-D900-92B46B3D6022}"/>
              </a:ext>
            </a:extLst>
          </p:cNvPr>
          <p:cNvSpPr txBox="1"/>
          <p:nvPr/>
        </p:nvSpPr>
        <p:spPr>
          <a:xfrm>
            <a:off x="257059" y="956903"/>
            <a:ext cx="11677879"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Une servocommande est dite irréversible ou à asservissement total lorsque l’effort fourni par le pilote est nul,</a:t>
            </a: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 alors que la servocommande exerce l’effort intégral ; </a:t>
            </a: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c’est le dispositif le plus utilisé actuellement</a:t>
            </a:r>
            <a:endParaRPr lang="fr-FR" dirty="0"/>
          </a:p>
        </p:txBody>
      </p:sp>
      <p:sp>
        <p:nvSpPr>
          <p:cNvPr id="7" name="ZoneTexte 6">
            <a:extLst>
              <a:ext uri="{FF2B5EF4-FFF2-40B4-BE49-F238E27FC236}">
                <a16:creationId xmlns:a16="http://schemas.microsoft.com/office/drawing/2014/main" id="{01E5918D-93B5-7501-505C-310F6AC15245}"/>
              </a:ext>
            </a:extLst>
          </p:cNvPr>
          <p:cNvSpPr txBox="1"/>
          <p:nvPr/>
        </p:nvSpPr>
        <p:spPr>
          <a:xfrm>
            <a:off x="3180661" y="64443"/>
            <a:ext cx="58306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spcBef>
                <a:spcPts val="1200"/>
              </a:spcBef>
              <a:buSzPts val="1600"/>
            </a:pPr>
            <a:r>
              <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COMMANDES DE VOL PRIMAIRES: </a:t>
            </a:r>
            <a:r>
              <a:rPr lang="fr-FR" sz="1800" u="none" strike="noStrike" spc="0" dirty="0">
                <a:effectLst/>
                <a:ea typeface="Times New Roman" panose="02020603050405020304" pitchFamily="18" charset="0"/>
                <a:cs typeface="Times New Roman" panose="02020603050405020304" pitchFamily="18" charset="0"/>
              </a:rPr>
              <a:t>LES SERVOCOMMANDES</a:t>
            </a:r>
            <a:endPar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860" y="2403361"/>
            <a:ext cx="8964276" cy="3353268"/>
          </a:xfrm>
          <a:prstGeom prst="rect">
            <a:avLst/>
          </a:prstGeom>
        </p:spPr>
      </p:pic>
    </p:spTree>
    <p:extLst>
      <p:ext uri="{BB962C8B-B14F-4D97-AF65-F5344CB8AC3E}">
        <p14:creationId xmlns:p14="http://schemas.microsoft.com/office/powerpoint/2010/main" val="12584387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6E93EF9-58FD-C31F-3433-BF9009ACD1D5}"/>
              </a:ext>
            </a:extLst>
          </p:cNvPr>
          <p:cNvSpPr txBox="1"/>
          <p:nvPr/>
        </p:nvSpPr>
        <p:spPr>
          <a:xfrm>
            <a:off x="561860" y="3173951"/>
            <a:ext cx="11281272"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838200" algn="l"/>
            <a:r>
              <a:rPr lang="fr-FR" sz="1800" b="1" dirty="0">
                <a:effectLst/>
                <a:ea typeface="Times New Roman" panose="02020603050405020304" pitchFamily="18" charset="0"/>
              </a:rPr>
              <a:t>b - Volets de bord de fuite</a:t>
            </a:r>
          </a:p>
          <a:p>
            <a:pPr indent="358775" algn="just">
              <a:buFont typeface="Arial" panose="020B0604020202020204" pitchFamily="34" charset="0"/>
              <a:buChar char="•"/>
            </a:pPr>
            <a:r>
              <a:rPr lang="fr-FR" sz="1800" dirty="0">
                <a:effectLst/>
                <a:ea typeface="Times New Roman" panose="02020603050405020304" pitchFamily="18" charset="0"/>
              </a:rPr>
              <a:t>Principe similaire aux becs, les moteurs sont alimentés par le circuit vert et jaune.</a:t>
            </a:r>
          </a:p>
          <a:p>
            <a:pPr indent="358775" algn="just">
              <a:buFont typeface="Arial" panose="020B0604020202020204" pitchFamily="34" charset="0"/>
              <a:buChar char="•"/>
            </a:pPr>
            <a:r>
              <a:rPr lang="fr-FR" sz="1800" dirty="0" smtClean="0">
                <a:effectLst/>
                <a:ea typeface="Times New Roman" panose="02020603050405020304" pitchFamily="18" charset="0"/>
              </a:rPr>
              <a:t>Les </a:t>
            </a:r>
            <a:r>
              <a:rPr lang="fr-FR" sz="1800" dirty="0">
                <a:effectLst/>
                <a:ea typeface="Times New Roman" panose="02020603050405020304" pitchFamily="18" charset="0"/>
              </a:rPr>
              <a:t>ailerons toutes vitesses sont synchronisés au mouvement des volets BF ce qui améliore leur efficacité lorsque les volets sont sortis.</a:t>
            </a:r>
          </a:p>
        </p:txBody>
      </p:sp>
      <p:sp>
        <p:nvSpPr>
          <p:cNvPr id="6" name="ZoneTexte 5">
            <a:extLst>
              <a:ext uri="{FF2B5EF4-FFF2-40B4-BE49-F238E27FC236}">
                <a16:creationId xmlns:a16="http://schemas.microsoft.com/office/drawing/2014/main" id="{2550C4EC-626A-F3E6-D8F5-B33D104EA42A}"/>
              </a:ext>
            </a:extLst>
          </p:cNvPr>
          <p:cNvSpPr txBox="1"/>
          <p:nvPr/>
        </p:nvSpPr>
        <p:spPr>
          <a:xfrm>
            <a:off x="561861" y="1191060"/>
            <a:ext cx="11281272"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838200" algn="l"/>
            <a:r>
              <a:rPr lang="fr-FR" sz="1800" b="1" dirty="0">
                <a:effectLst/>
                <a:ea typeface="Times New Roman" panose="02020603050405020304" pitchFamily="18" charset="0"/>
              </a:rPr>
              <a:t>a - Becs de bord d’attaque</a:t>
            </a:r>
          </a:p>
          <a:p>
            <a:pPr indent="358775" algn="just">
              <a:buFont typeface="Arial" panose="020B0604020202020204" pitchFamily="34" charset="0"/>
              <a:buChar char="•"/>
            </a:pPr>
            <a:r>
              <a:rPr lang="fr-FR" sz="1800" dirty="0">
                <a:effectLst/>
                <a:ea typeface="Times New Roman" panose="02020603050405020304" pitchFamily="18" charset="0"/>
              </a:rPr>
              <a:t>La manœuvre normale est assurée par deux moteurs hydrauliques indépendants (circuit vert et bleu) qui opèrent simultanément.</a:t>
            </a:r>
          </a:p>
          <a:p>
            <a:pPr indent="358775" algn="just">
              <a:buFont typeface="Arial" panose="020B0604020202020204" pitchFamily="34" charset="0"/>
              <a:buChar char="•"/>
            </a:pPr>
            <a:r>
              <a:rPr lang="fr-FR" sz="1800" dirty="0" smtClean="0">
                <a:effectLst/>
                <a:ea typeface="Times New Roman" panose="02020603050405020304" pitchFamily="18" charset="0"/>
              </a:rPr>
              <a:t>Chaque </a:t>
            </a:r>
            <a:r>
              <a:rPr lang="fr-FR" sz="1800" dirty="0">
                <a:effectLst/>
                <a:ea typeface="Times New Roman" panose="02020603050405020304" pitchFamily="18" charset="0"/>
              </a:rPr>
              <a:t>bec est actionné par deux vérins à vis qui transforment le mouvement de rotation en translation. </a:t>
            </a:r>
            <a:endParaRPr lang="fr-FR" sz="1800" dirty="0" smtClean="0">
              <a:effectLst/>
              <a:ea typeface="Times New Roman" panose="02020603050405020304" pitchFamily="18" charset="0"/>
            </a:endParaRPr>
          </a:p>
          <a:p>
            <a:pPr indent="358775" algn="just">
              <a:buFont typeface="Arial" panose="020B0604020202020204" pitchFamily="34" charset="0"/>
              <a:buChar char="•"/>
            </a:pPr>
            <a:r>
              <a:rPr lang="fr-FR" sz="1800" dirty="0" smtClean="0">
                <a:effectLst/>
                <a:ea typeface="Times New Roman" panose="02020603050405020304" pitchFamily="18" charset="0"/>
              </a:rPr>
              <a:t>Un </a:t>
            </a:r>
            <a:r>
              <a:rPr lang="fr-FR" sz="1800" dirty="0">
                <a:effectLst/>
                <a:ea typeface="Times New Roman" panose="02020603050405020304" pitchFamily="18" charset="0"/>
              </a:rPr>
              <a:t>transmetteur fixé sur le mécanisme est relié à l’indicateur de position.</a:t>
            </a:r>
          </a:p>
        </p:txBody>
      </p:sp>
      <p:sp>
        <p:nvSpPr>
          <p:cNvPr id="7" name="ZoneTexte 6">
            <a:extLst>
              <a:ext uri="{FF2B5EF4-FFF2-40B4-BE49-F238E27FC236}">
                <a16:creationId xmlns:a16="http://schemas.microsoft.com/office/drawing/2014/main" id="{9E7C1D82-A414-472A-A35C-88E33CD9BFD4}"/>
              </a:ext>
            </a:extLst>
          </p:cNvPr>
          <p:cNvSpPr txBox="1"/>
          <p:nvPr/>
        </p:nvSpPr>
        <p:spPr>
          <a:xfrm>
            <a:off x="2244686" y="199232"/>
            <a:ext cx="708660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400"/>
              <a:tabLst>
                <a:tab pos="510540"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COMMANDES ET CONTROLES DES HYPERSUSTENTATEURS</a:t>
            </a:r>
          </a:p>
        </p:txBody>
      </p:sp>
      <p:sp>
        <p:nvSpPr>
          <p:cNvPr id="8" name="ZoneTexte 7">
            <a:extLst>
              <a:ext uri="{FF2B5EF4-FFF2-40B4-BE49-F238E27FC236}">
                <a16:creationId xmlns:a16="http://schemas.microsoft.com/office/drawing/2014/main" id="{B4EB93AB-55FB-3E45-2190-78C229BF103B}"/>
              </a:ext>
            </a:extLst>
          </p:cNvPr>
          <p:cNvSpPr txBox="1"/>
          <p:nvPr/>
        </p:nvSpPr>
        <p:spPr>
          <a:xfrm>
            <a:off x="561860" y="695146"/>
            <a:ext cx="194723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ea typeface="DejaVu Sans" panose="020B0603030804020204" pitchFamily="34" charset="0"/>
              </a:rPr>
              <a:t>1- Exemple A300</a:t>
            </a:r>
            <a:endParaRPr lang="fr-FR" dirty="0"/>
          </a:p>
        </p:txBody>
      </p:sp>
    </p:spTree>
    <p:extLst>
      <p:ext uri="{BB962C8B-B14F-4D97-AF65-F5344CB8AC3E}">
        <p14:creationId xmlns:p14="http://schemas.microsoft.com/office/powerpoint/2010/main" val="428045923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ACC6AD62-13FE-746A-D032-20158FCE0FA8}"/>
              </a:ext>
            </a:extLst>
          </p:cNvPr>
          <p:cNvSpPr txBox="1"/>
          <p:nvPr/>
        </p:nvSpPr>
        <p:spPr>
          <a:xfrm>
            <a:off x="561859" y="1191060"/>
            <a:ext cx="11182121"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l"/>
            <a:r>
              <a:rPr lang="fr-FR" sz="1800" b="1" dirty="0">
                <a:effectLst/>
                <a:ea typeface="Times New Roman" panose="02020603050405020304" pitchFamily="18" charset="0"/>
              </a:rPr>
              <a:t>c - Commande par levier unique </a:t>
            </a:r>
            <a:r>
              <a:rPr lang="fr-FR" sz="1800" b="0" spc="0" dirty="0">
                <a:solidFill>
                  <a:srgbClr val="000000"/>
                </a:solidFill>
                <a:effectLst/>
                <a:ea typeface="Times New Roman" panose="02020603050405020304" pitchFamily="18" charset="0"/>
                <a:cs typeface="Times New Roman" panose="02020603050405020304" pitchFamily="18" charset="0"/>
              </a:rPr>
              <a:t>=&gt; câbles</a:t>
            </a:r>
            <a:endParaRPr lang="fr-FR" sz="1800" b="1" dirty="0">
              <a:effectLst/>
              <a:ea typeface="Times New Roman" panose="02020603050405020304" pitchFamily="18" charset="0"/>
            </a:endParaRPr>
          </a:p>
          <a:p>
            <a:pPr algn="just"/>
            <a:r>
              <a:rPr lang="fr-FR" sz="1800" dirty="0">
                <a:effectLst/>
                <a:ea typeface="Times New Roman" panose="02020603050405020304" pitchFamily="18" charset="0"/>
              </a:rPr>
              <a:t>Actionne les distributeurs, via les cames de séquence becs et volets. Le levier peut occuper cinq positions fixes qui correspondent aux configurations :</a:t>
            </a:r>
          </a:p>
        </p:txBody>
      </p:sp>
      <p:sp>
        <p:nvSpPr>
          <p:cNvPr id="11" name="ZoneTexte 10">
            <a:extLst>
              <a:ext uri="{FF2B5EF4-FFF2-40B4-BE49-F238E27FC236}">
                <a16:creationId xmlns:a16="http://schemas.microsoft.com/office/drawing/2014/main" id="{D3570CCE-91D4-6878-2175-6A45A1AD0B27}"/>
              </a:ext>
            </a:extLst>
          </p:cNvPr>
          <p:cNvSpPr txBox="1"/>
          <p:nvPr/>
        </p:nvSpPr>
        <p:spPr>
          <a:xfrm>
            <a:off x="561860" y="4928276"/>
            <a:ext cx="11182120"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l"/>
            <a:r>
              <a:rPr lang="fr-FR" sz="1800" b="1" dirty="0">
                <a:effectLst/>
                <a:ea typeface="Times New Roman" panose="02020603050405020304" pitchFamily="18" charset="0"/>
              </a:rPr>
              <a:t>d - Secours</a:t>
            </a:r>
          </a:p>
          <a:p>
            <a:pPr algn="just"/>
            <a:r>
              <a:rPr lang="fr-FR" sz="1800" dirty="0">
                <a:effectLst/>
                <a:ea typeface="Times New Roman" panose="02020603050405020304" pitchFamily="18" charset="0"/>
              </a:rPr>
              <a:t>La fonction secours est assurée par l’un ou l’autre des deux moteurs, il n’y a pas de circuit secours indépendant.</a:t>
            </a:r>
          </a:p>
          <a:p>
            <a:pPr algn="just"/>
            <a:r>
              <a:rPr lang="fr-FR" sz="1800" b="1" dirty="0">
                <a:effectLst/>
                <a:ea typeface="Times New Roman" panose="02020603050405020304" pitchFamily="18" charset="0"/>
              </a:rPr>
              <a:t>Nota:</a:t>
            </a:r>
          </a:p>
          <a:p>
            <a:r>
              <a:rPr lang="fr-FR" sz="1800" dirty="0">
                <a:solidFill>
                  <a:srgbClr val="000000"/>
                </a:solidFill>
                <a:effectLst/>
                <a:ea typeface="DejaVu Sans" panose="020B0603030804020204" pitchFamily="34" charset="0"/>
              </a:rPr>
              <a:t>En cas de panne de signalisation, des repères de couleur rouge visibles depuis des hublots cabine permettent d’identifier la position exacte des becs et des volets</a:t>
            </a:r>
            <a:endParaRPr lang="fr-FR" dirty="0"/>
          </a:p>
        </p:txBody>
      </p:sp>
      <p:sp>
        <p:nvSpPr>
          <p:cNvPr id="6" name="ZoneTexte 5">
            <a:extLst>
              <a:ext uri="{FF2B5EF4-FFF2-40B4-BE49-F238E27FC236}">
                <a16:creationId xmlns:a16="http://schemas.microsoft.com/office/drawing/2014/main" id="{1BB82E7D-D8F5-3777-365D-E2529E608640}"/>
              </a:ext>
            </a:extLst>
          </p:cNvPr>
          <p:cNvSpPr txBox="1"/>
          <p:nvPr/>
        </p:nvSpPr>
        <p:spPr>
          <a:xfrm>
            <a:off x="2244686" y="199232"/>
            <a:ext cx="708660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400"/>
              <a:tabLst>
                <a:tab pos="510540"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COMMANDES ET CONTROLES DES HYPERSUSTENTATEURS</a:t>
            </a:r>
          </a:p>
        </p:txBody>
      </p:sp>
      <p:sp>
        <p:nvSpPr>
          <p:cNvPr id="7" name="ZoneTexte 6">
            <a:extLst>
              <a:ext uri="{FF2B5EF4-FFF2-40B4-BE49-F238E27FC236}">
                <a16:creationId xmlns:a16="http://schemas.microsoft.com/office/drawing/2014/main" id="{00B60D3D-1D8A-52E2-AAA1-AAA001DCDFC0}"/>
              </a:ext>
            </a:extLst>
          </p:cNvPr>
          <p:cNvSpPr txBox="1"/>
          <p:nvPr/>
        </p:nvSpPr>
        <p:spPr>
          <a:xfrm>
            <a:off x="561860" y="695146"/>
            <a:ext cx="194723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ea typeface="DejaVu Sans" panose="020B0603030804020204" pitchFamily="34" charset="0"/>
              </a:rPr>
              <a:t>1- Exemple A300</a:t>
            </a:r>
            <a:endParaRPr lang="fr-FR" dirty="0"/>
          </a:p>
        </p:txBody>
      </p:sp>
      <p:graphicFrame>
        <p:nvGraphicFramePr>
          <p:cNvPr id="3" name="Tableau 3">
            <a:extLst>
              <a:ext uri="{FF2B5EF4-FFF2-40B4-BE49-F238E27FC236}">
                <a16:creationId xmlns:a16="http://schemas.microsoft.com/office/drawing/2014/main" id="{67F260DD-AF26-4B54-A187-B84813D149E5}"/>
              </a:ext>
            </a:extLst>
          </p:cNvPr>
          <p:cNvGraphicFramePr>
            <a:graphicFrameLocks noGrp="1"/>
          </p:cNvGraphicFramePr>
          <p:nvPr>
            <p:extLst>
              <p:ext uri="{D42A27DB-BD31-4B8C-83A1-F6EECF244321}">
                <p14:modId xmlns:p14="http://schemas.microsoft.com/office/powerpoint/2010/main" val="1315973325"/>
              </p:ext>
            </p:extLst>
          </p:nvPr>
        </p:nvGraphicFramePr>
        <p:xfrm>
          <a:off x="2244686" y="2347007"/>
          <a:ext cx="8128000" cy="2225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930031719"/>
                    </a:ext>
                  </a:extLst>
                </a:gridCol>
                <a:gridCol w="2032000">
                  <a:extLst>
                    <a:ext uri="{9D8B030D-6E8A-4147-A177-3AD203B41FA5}">
                      <a16:colId xmlns:a16="http://schemas.microsoft.com/office/drawing/2014/main" val="2587801533"/>
                    </a:ext>
                  </a:extLst>
                </a:gridCol>
                <a:gridCol w="2032000">
                  <a:extLst>
                    <a:ext uri="{9D8B030D-6E8A-4147-A177-3AD203B41FA5}">
                      <a16:colId xmlns:a16="http://schemas.microsoft.com/office/drawing/2014/main" val="3275849968"/>
                    </a:ext>
                  </a:extLst>
                </a:gridCol>
                <a:gridCol w="2032000">
                  <a:extLst>
                    <a:ext uri="{9D8B030D-6E8A-4147-A177-3AD203B41FA5}">
                      <a16:colId xmlns:a16="http://schemas.microsoft.com/office/drawing/2014/main" val="385855331"/>
                    </a:ext>
                  </a:extLst>
                </a:gridCol>
              </a:tblGrid>
              <a:tr h="370840">
                <a:tc>
                  <a:txBody>
                    <a:bodyPr/>
                    <a:lstStyle/>
                    <a:p>
                      <a:pPr indent="-838200" algn="ctr">
                        <a:lnSpc>
                          <a:spcPct val="100000"/>
                        </a:lnSpc>
                        <a:spcBef>
                          <a:spcPts val="0"/>
                        </a:spcBef>
                      </a:pPr>
                      <a:r>
                        <a:rPr lang="fr-FR" sz="1800" dirty="0">
                          <a:effectLst/>
                        </a:rPr>
                        <a:t>Position</a:t>
                      </a:r>
                      <a:endParaRPr lang="fr-FR" sz="1800" dirty="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indent="-838200" algn="ctr">
                        <a:lnSpc>
                          <a:spcPct val="100000"/>
                        </a:lnSpc>
                        <a:spcBef>
                          <a:spcPts val="0"/>
                        </a:spcBef>
                      </a:pPr>
                      <a:r>
                        <a:rPr lang="fr-FR" sz="1800" dirty="0">
                          <a:effectLst/>
                        </a:rPr>
                        <a:t>Becs</a:t>
                      </a:r>
                      <a:endParaRPr lang="fr-FR" sz="1800" dirty="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marL="114300" indent="-838200" algn="ctr">
                        <a:lnSpc>
                          <a:spcPct val="100000"/>
                        </a:lnSpc>
                        <a:spcBef>
                          <a:spcPts val="0"/>
                        </a:spcBef>
                        <a:spcAft>
                          <a:spcPts val="0"/>
                        </a:spcAft>
                      </a:pPr>
                      <a:r>
                        <a:rPr lang="fr-FR" sz="1800" dirty="0">
                          <a:effectLst/>
                        </a:rPr>
                        <a:t>Référence ATV</a:t>
                      </a:r>
                      <a:endParaRPr lang="fr-FR" sz="1800" dirty="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indent="-838200" algn="ctr">
                        <a:lnSpc>
                          <a:spcPct val="100000"/>
                        </a:lnSpc>
                        <a:spcBef>
                          <a:spcPts val="0"/>
                        </a:spcBef>
                      </a:pPr>
                      <a:r>
                        <a:rPr lang="fr-FR" sz="1800" dirty="0">
                          <a:effectLst/>
                        </a:rPr>
                        <a:t>Volets</a:t>
                      </a:r>
                      <a:endParaRPr lang="fr-FR" sz="1800" dirty="0">
                        <a:effectLst/>
                        <a:latin typeface="Times New Roman" panose="02020603050405020304" pitchFamily="18" charset="0"/>
                        <a:ea typeface="Times New Roman" panose="02020603050405020304" pitchFamily="18" charset="0"/>
                      </a:endParaRPr>
                    </a:p>
                  </a:txBody>
                  <a:tcPr marL="6350" marR="6350" marT="0" marB="0" anchor="b"/>
                </a:tc>
                <a:extLst>
                  <a:ext uri="{0D108BD9-81ED-4DB2-BD59-A6C34878D82A}">
                    <a16:rowId xmlns:a16="http://schemas.microsoft.com/office/drawing/2014/main" val="1116700160"/>
                  </a:ext>
                </a:extLst>
              </a:tr>
              <a:tr h="370840">
                <a:tc>
                  <a:txBody>
                    <a:bodyPr/>
                    <a:lstStyle/>
                    <a:p>
                      <a:pPr indent="-838200" algn="ctr">
                        <a:lnSpc>
                          <a:spcPct val="100000"/>
                        </a:lnSpc>
                        <a:spcBef>
                          <a:spcPts val="0"/>
                        </a:spcBef>
                      </a:pPr>
                      <a:r>
                        <a:rPr lang="fr-FR" sz="1800" dirty="0">
                          <a:effectLst/>
                        </a:rPr>
                        <a:t>1</a:t>
                      </a:r>
                      <a:endParaRPr lang="fr-FR" sz="1800" dirty="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latin typeface="+mn-lt"/>
                        </a:rPr>
                        <a:t>0°</a:t>
                      </a:r>
                      <a:endParaRPr lang="fr-FR" sz="1800" dirty="0">
                        <a:effectLst/>
                        <a:latin typeface="+mn-lt"/>
                        <a:ea typeface="Times New Roman" panose="02020603050405020304" pitchFamily="18" charset="0"/>
                      </a:endParaRPr>
                    </a:p>
                  </a:txBody>
                  <a:tcPr/>
                </a:tc>
                <a:tc>
                  <a:txBody>
                    <a:bodyPr/>
                    <a:lstStyle/>
                    <a:p>
                      <a:pPr indent="-838200" algn="ctr">
                        <a:lnSpc>
                          <a:spcPct val="100000"/>
                        </a:lnSpc>
                        <a:spcBef>
                          <a:spcPts val="0"/>
                        </a:spcBef>
                      </a:pPr>
                      <a:r>
                        <a:rPr lang="fr-FR" sz="1800" dirty="0">
                          <a:effectLst/>
                          <a:latin typeface="+mn-lt"/>
                        </a:rPr>
                        <a:t>0°</a:t>
                      </a:r>
                      <a:endParaRPr lang="fr-FR" sz="1800" dirty="0">
                        <a:effectLst/>
                        <a:latin typeface="+mn-lt"/>
                        <a:ea typeface="Times New Roman" panose="02020603050405020304" pitchFamily="18" charset="0"/>
                      </a:endParaRPr>
                    </a:p>
                  </a:txBody>
                  <a:tcPr marL="6350" marR="6350" marT="0" marB="0" anchor="ctr"/>
                </a:tc>
                <a:tc>
                  <a:txBody>
                    <a:bodyPr/>
                    <a:lstStyle/>
                    <a:p>
                      <a:pPr indent="-838200" algn="ctr">
                        <a:lnSpc>
                          <a:spcPct val="100000"/>
                        </a:lnSpc>
                        <a:spcBef>
                          <a:spcPts val="0"/>
                        </a:spcBef>
                      </a:pPr>
                      <a:r>
                        <a:rPr lang="fr-FR" sz="1800">
                          <a:effectLst/>
                          <a:latin typeface="+mn-lt"/>
                        </a:rPr>
                        <a:t>0°</a:t>
                      </a:r>
                      <a:endParaRPr lang="fr-FR" sz="1800">
                        <a:effectLst/>
                        <a:latin typeface="+mn-lt"/>
                        <a:ea typeface="Times New Roman" panose="02020603050405020304" pitchFamily="18" charset="0"/>
                      </a:endParaRPr>
                    </a:p>
                  </a:txBody>
                  <a:tcPr marL="6350" marR="6350" marT="0" marB="0" anchor="ctr"/>
                </a:tc>
                <a:extLst>
                  <a:ext uri="{0D108BD9-81ED-4DB2-BD59-A6C34878D82A}">
                    <a16:rowId xmlns:a16="http://schemas.microsoft.com/office/drawing/2014/main" val="985114138"/>
                  </a:ext>
                </a:extLst>
              </a:tr>
              <a:tr h="370840">
                <a:tc>
                  <a:txBody>
                    <a:bodyPr/>
                    <a:lstStyle/>
                    <a:p>
                      <a:pPr indent="-838200" algn="ctr">
                        <a:lnSpc>
                          <a:spcPct val="100000"/>
                        </a:lnSpc>
                        <a:spcBef>
                          <a:spcPts val="0"/>
                        </a:spcBef>
                      </a:pPr>
                      <a:r>
                        <a:rPr lang="fr-FR" sz="1800">
                          <a:effectLst/>
                        </a:rPr>
                        <a:t>2</a:t>
                      </a:r>
                      <a:endParaRPr lang="fr-FR" sz="180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latin typeface="+mn-lt"/>
                        </a:rPr>
                        <a:t>20°</a:t>
                      </a:r>
                      <a:endParaRPr lang="fr-FR" sz="1800" dirty="0">
                        <a:effectLst/>
                        <a:latin typeface="+mn-lt"/>
                        <a:ea typeface="Times New Roman" panose="02020603050405020304" pitchFamily="18" charset="0"/>
                      </a:endParaRPr>
                    </a:p>
                  </a:txBody>
                  <a:tcPr/>
                </a:tc>
                <a:tc>
                  <a:txBody>
                    <a:bodyPr/>
                    <a:lstStyle/>
                    <a:p>
                      <a:pPr indent="-838200" algn="ctr">
                        <a:lnSpc>
                          <a:spcPct val="100000"/>
                        </a:lnSpc>
                        <a:spcBef>
                          <a:spcPts val="0"/>
                        </a:spcBef>
                      </a:pPr>
                      <a:r>
                        <a:rPr lang="fr-FR" sz="1800" dirty="0">
                          <a:effectLst/>
                          <a:latin typeface="+mn-lt"/>
                        </a:rPr>
                        <a:t>0°</a:t>
                      </a:r>
                      <a:endParaRPr lang="fr-FR" sz="1800" dirty="0">
                        <a:effectLst/>
                        <a:latin typeface="+mn-lt"/>
                        <a:ea typeface="Times New Roman" panose="02020603050405020304" pitchFamily="18" charset="0"/>
                      </a:endParaRPr>
                    </a:p>
                  </a:txBody>
                  <a:tcPr marL="6350" marR="6350" marT="0" marB="0" anchor="ctr"/>
                </a:tc>
                <a:tc>
                  <a:txBody>
                    <a:bodyPr/>
                    <a:lstStyle/>
                    <a:p>
                      <a:pPr indent="-838200" algn="ctr">
                        <a:lnSpc>
                          <a:spcPct val="100000"/>
                        </a:lnSpc>
                        <a:spcBef>
                          <a:spcPts val="0"/>
                        </a:spcBef>
                      </a:pPr>
                      <a:r>
                        <a:rPr lang="fr-FR" sz="1800">
                          <a:effectLst/>
                          <a:latin typeface="+mn-lt"/>
                        </a:rPr>
                        <a:t>0°</a:t>
                      </a:r>
                      <a:endParaRPr lang="fr-FR" sz="1800">
                        <a:effectLst/>
                        <a:latin typeface="+mn-lt"/>
                        <a:ea typeface="Times New Roman" panose="02020603050405020304" pitchFamily="18" charset="0"/>
                      </a:endParaRPr>
                    </a:p>
                  </a:txBody>
                  <a:tcPr marL="6350" marR="6350" marT="0" marB="0" anchor="ctr"/>
                </a:tc>
                <a:extLst>
                  <a:ext uri="{0D108BD9-81ED-4DB2-BD59-A6C34878D82A}">
                    <a16:rowId xmlns:a16="http://schemas.microsoft.com/office/drawing/2014/main" val="260446285"/>
                  </a:ext>
                </a:extLst>
              </a:tr>
              <a:tr h="370840">
                <a:tc>
                  <a:txBody>
                    <a:bodyPr/>
                    <a:lstStyle/>
                    <a:p>
                      <a:pPr indent="-838200" algn="ctr">
                        <a:lnSpc>
                          <a:spcPct val="100000"/>
                        </a:lnSpc>
                        <a:spcBef>
                          <a:spcPts val="0"/>
                        </a:spcBef>
                      </a:pPr>
                      <a:r>
                        <a:rPr lang="fr-FR" sz="1800" dirty="0">
                          <a:effectLst/>
                        </a:rPr>
                        <a:t>3</a:t>
                      </a:r>
                      <a:endParaRPr lang="fr-FR" sz="1800" dirty="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latin typeface="+mn-lt"/>
                        </a:rPr>
                        <a:t>20°</a:t>
                      </a:r>
                      <a:endParaRPr lang="fr-FR" sz="1800" dirty="0">
                        <a:effectLst/>
                        <a:latin typeface="+mn-lt"/>
                        <a:ea typeface="Times New Roman" panose="02020603050405020304" pitchFamily="18" charset="0"/>
                      </a:endParaRPr>
                    </a:p>
                  </a:txBody>
                  <a:tcPr/>
                </a:tc>
                <a:tc>
                  <a:txBody>
                    <a:bodyPr/>
                    <a:lstStyle/>
                    <a:p>
                      <a:pPr indent="-838200" algn="ctr">
                        <a:lnSpc>
                          <a:spcPct val="100000"/>
                        </a:lnSpc>
                        <a:spcBef>
                          <a:spcPts val="0"/>
                        </a:spcBef>
                      </a:pPr>
                      <a:r>
                        <a:rPr lang="fr-FR" sz="1800" dirty="0">
                          <a:effectLst/>
                          <a:latin typeface="+mn-lt"/>
                        </a:rPr>
                        <a:t>9°</a:t>
                      </a:r>
                      <a:endParaRPr lang="fr-FR" sz="1800" dirty="0">
                        <a:effectLst/>
                        <a:latin typeface="+mn-lt"/>
                        <a:ea typeface="Times New Roman" panose="02020603050405020304" pitchFamily="18" charset="0"/>
                      </a:endParaRPr>
                    </a:p>
                  </a:txBody>
                  <a:tcPr marL="6350" marR="6350" marT="0" marB="0" anchor="b"/>
                </a:tc>
                <a:tc>
                  <a:txBody>
                    <a:bodyPr/>
                    <a:lstStyle/>
                    <a:p>
                      <a:pPr indent="-838200" algn="ctr">
                        <a:lnSpc>
                          <a:spcPct val="100000"/>
                        </a:lnSpc>
                        <a:spcBef>
                          <a:spcPts val="0"/>
                        </a:spcBef>
                      </a:pPr>
                      <a:r>
                        <a:rPr lang="fr-FR" sz="1800" dirty="0">
                          <a:effectLst/>
                          <a:latin typeface="+mn-lt"/>
                        </a:rPr>
                        <a:t>8°</a:t>
                      </a:r>
                      <a:endParaRPr lang="fr-FR" sz="1800" dirty="0">
                        <a:effectLst/>
                        <a:latin typeface="+mn-lt"/>
                        <a:ea typeface="Times New Roman" panose="02020603050405020304" pitchFamily="18" charset="0"/>
                      </a:endParaRPr>
                    </a:p>
                  </a:txBody>
                  <a:tcPr marL="6350" marR="6350" marT="0" marB="0" anchor="ctr"/>
                </a:tc>
                <a:extLst>
                  <a:ext uri="{0D108BD9-81ED-4DB2-BD59-A6C34878D82A}">
                    <a16:rowId xmlns:a16="http://schemas.microsoft.com/office/drawing/2014/main" val="3839133333"/>
                  </a:ext>
                </a:extLst>
              </a:tr>
              <a:tr h="370840">
                <a:tc>
                  <a:txBody>
                    <a:bodyPr/>
                    <a:lstStyle/>
                    <a:p>
                      <a:pPr indent="-838200" algn="ctr">
                        <a:lnSpc>
                          <a:spcPct val="100000"/>
                        </a:lnSpc>
                        <a:spcBef>
                          <a:spcPts val="0"/>
                        </a:spcBef>
                      </a:pPr>
                      <a:r>
                        <a:rPr lang="fr-FR" sz="1800" dirty="0">
                          <a:effectLst/>
                        </a:rPr>
                        <a:t>4</a:t>
                      </a:r>
                      <a:endParaRPr lang="fr-FR" sz="1800" dirty="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latin typeface="+mn-lt"/>
                        </a:rPr>
                        <a:t>20°</a:t>
                      </a:r>
                      <a:endParaRPr lang="fr-FR" sz="1800" dirty="0"/>
                    </a:p>
                  </a:txBody>
                  <a:tcPr/>
                </a:tc>
                <a:tc>
                  <a:txBody>
                    <a:bodyPr/>
                    <a:lstStyle/>
                    <a:p>
                      <a:pPr indent="-838200" algn="ctr">
                        <a:lnSpc>
                          <a:spcPct val="100000"/>
                        </a:lnSpc>
                        <a:spcBef>
                          <a:spcPts val="0"/>
                        </a:spcBef>
                      </a:pPr>
                      <a:r>
                        <a:rPr lang="fr-FR" sz="1800">
                          <a:effectLst/>
                          <a:latin typeface="+mn-lt"/>
                        </a:rPr>
                        <a:t>10°</a:t>
                      </a:r>
                      <a:endParaRPr lang="fr-FR" sz="1800">
                        <a:effectLst/>
                        <a:latin typeface="+mn-lt"/>
                        <a:ea typeface="Times New Roman" panose="02020603050405020304" pitchFamily="18" charset="0"/>
                      </a:endParaRPr>
                    </a:p>
                  </a:txBody>
                  <a:tcPr marL="6350" marR="6350" marT="0" marB="0" anchor="ctr"/>
                </a:tc>
                <a:tc>
                  <a:txBody>
                    <a:bodyPr/>
                    <a:lstStyle/>
                    <a:p>
                      <a:pPr indent="-838200" algn="ctr">
                        <a:lnSpc>
                          <a:spcPct val="100000"/>
                        </a:lnSpc>
                        <a:spcBef>
                          <a:spcPts val="0"/>
                        </a:spcBef>
                      </a:pPr>
                      <a:r>
                        <a:rPr lang="fr-FR" sz="1800" dirty="0">
                          <a:effectLst/>
                          <a:latin typeface="+mn-lt"/>
                        </a:rPr>
                        <a:t>15°</a:t>
                      </a:r>
                      <a:endParaRPr lang="fr-FR" sz="1800" dirty="0">
                        <a:effectLst/>
                        <a:latin typeface="+mn-lt"/>
                        <a:ea typeface="Times New Roman" panose="02020603050405020304" pitchFamily="18" charset="0"/>
                      </a:endParaRPr>
                    </a:p>
                  </a:txBody>
                  <a:tcPr marL="6350" marR="6350" marT="0" marB="0" anchor="b"/>
                </a:tc>
                <a:extLst>
                  <a:ext uri="{0D108BD9-81ED-4DB2-BD59-A6C34878D82A}">
                    <a16:rowId xmlns:a16="http://schemas.microsoft.com/office/drawing/2014/main" val="2062790001"/>
                  </a:ext>
                </a:extLst>
              </a:tr>
              <a:tr h="370840">
                <a:tc>
                  <a:txBody>
                    <a:bodyPr/>
                    <a:lstStyle/>
                    <a:p>
                      <a:pPr indent="-838200" algn="ctr">
                        <a:lnSpc>
                          <a:spcPct val="100000"/>
                        </a:lnSpc>
                        <a:spcBef>
                          <a:spcPts val="0"/>
                        </a:spcBef>
                      </a:pPr>
                      <a:r>
                        <a:rPr lang="fr-FR" sz="1800" dirty="0">
                          <a:effectLst/>
                        </a:rPr>
                        <a:t>5</a:t>
                      </a:r>
                      <a:endParaRPr lang="fr-FR" sz="1800" dirty="0">
                        <a:effectLst/>
                        <a:latin typeface="Times New Roman" panose="02020603050405020304" pitchFamily="18" charset="0"/>
                        <a:ea typeface="Times New Roman" panose="02020603050405020304" pitchFamily="18" charset="0"/>
                      </a:endParaRPr>
                    </a:p>
                  </a:txBody>
                  <a:tcPr marL="6350" marR="6350" marT="0" marB="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dirty="0">
                          <a:effectLst/>
                          <a:latin typeface="+mn-lt"/>
                        </a:rPr>
                        <a:t>25°</a:t>
                      </a:r>
                      <a:endParaRPr lang="fr-FR" sz="1800" dirty="0"/>
                    </a:p>
                  </a:txBody>
                  <a:tcPr/>
                </a:tc>
                <a:tc>
                  <a:txBody>
                    <a:bodyPr/>
                    <a:lstStyle/>
                    <a:p>
                      <a:pPr indent="-838200" algn="ctr">
                        <a:lnSpc>
                          <a:spcPct val="100000"/>
                        </a:lnSpc>
                        <a:spcBef>
                          <a:spcPts val="0"/>
                        </a:spcBef>
                      </a:pPr>
                      <a:r>
                        <a:rPr lang="fr-FR" sz="1800" dirty="0">
                          <a:effectLst/>
                          <a:latin typeface="+mn-lt"/>
                        </a:rPr>
                        <a:t>10°</a:t>
                      </a:r>
                      <a:endParaRPr lang="fr-FR" sz="1800" dirty="0">
                        <a:effectLst/>
                        <a:latin typeface="+mn-lt"/>
                        <a:ea typeface="Times New Roman" panose="02020603050405020304" pitchFamily="18" charset="0"/>
                      </a:endParaRPr>
                    </a:p>
                  </a:txBody>
                  <a:tcPr marL="6350" marR="6350" marT="0" marB="0"/>
                </a:tc>
                <a:tc>
                  <a:txBody>
                    <a:bodyPr/>
                    <a:lstStyle/>
                    <a:p>
                      <a:pPr indent="-838200" algn="ctr">
                        <a:lnSpc>
                          <a:spcPct val="100000"/>
                        </a:lnSpc>
                        <a:spcBef>
                          <a:spcPts val="0"/>
                        </a:spcBef>
                      </a:pPr>
                      <a:r>
                        <a:rPr lang="fr-FR" sz="1800" dirty="0">
                          <a:effectLst/>
                          <a:latin typeface="+mn-lt"/>
                        </a:rPr>
                        <a:t>25°</a:t>
                      </a:r>
                      <a:endParaRPr lang="fr-FR" sz="1800" dirty="0">
                        <a:effectLst/>
                        <a:latin typeface="+mn-lt"/>
                        <a:ea typeface="Times New Roman" panose="02020603050405020304" pitchFamily="18" charset="0"/>
                      </a:endParaRPr>
                    </a:p>
                  </a:txBody>
                  <a:tcPr marL="6350" marR="6350" marT="0" marB="0"/>
                </a:tc>
                <a:extLst>
                  <a:ext uri="{0D108BD9-81ED-4DB2-BD59-A6C34878D82A}">
                    <a16:rowId xmlns:a16="http://schemas.microsoft.com/office/drawing/2014/main" val="3014217393"/>
                  </a:ext>
                </a:extLst>
              </a:tr>
            </a:tbl>
          </a:graphicData>
        </a:graphic>
      </p:graphicFrame>
    </p:spTree>
    <p:extLst>
      <p:ext uri="{BB962C8B-B14F-4D97-AF65-F5344CB8AC3E}">
        <p14:creationId xmlns:p14="http://schemas.microsoft.com/office/powerpoint/2010/main" val="264489406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A13D7AE-4A81-4B97-0752-75883D17F252}"/>
              </a:ext>
            </a:extLst>
          </p:cNvPr>
          <p:cNvPicPr>
            <a:picLocks noGrp="1" noChangeAspect="1"/>
          </p:cNvPicPr>
          <p:nvPr>
            <p:ph idx="1"/>
          </p:nvPr>
        </p:nvPicPr>
        <p:blipFill rotWithShape="1">
          <a:blip r:embed="rId2"/>
          <a:srcRect t="5838"/>
          <a:stretch/>
        </p:blipFill>
        <p:spPr>
          <a:xfrm>
            <a:off x="6951643" y="695146"/>
            <a:ext cx="5240357" cy="6175210"/>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5D5A781F-501F-40F9-8B29-717C94D2350C}"/>
              </a:ext>
            </a:extLst>
          </p:cNvPr>
          <p:cNvSpPr txBox="1"/>
          <p:nvPr/>
        </p:nvSpPr>
        <p:spPr>
          <a:xfrm>
            <a:off x="300601" y="1285012"/>
            <a:ext cx="6279615" cy="545085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sz="1800" b="1" dirty="0">
                <a:effectLst/>
                <a:ea typeface="Times New Roman" panose="02020603050405020304" pitchFamily="18" charset="0"/>
              </a:rPr>
              <a:t>a - Becs et volets de bord d’attaque</a:t>
            </a:r>
          </a:p>
          <a:p>
            <a:pPr marR="850900" algn="just">
              <a:lnSpc>
                <a:spcPct val="150000"/>
              </a:lnSpc>
            </a:pPr>
            <a:r>
              <a:rPr lang="fr-FR" sz="1800" dirty="0">
                <a:effectLst/>
                <a:ea typeface="Times New Roman" panose="02020603050405020304" pitchFamily="18" charset="0"/>
              </a:rPr>
              <a:t>Chaque élément est manœuvré par un vérin alimenté:</a:t>
            </a:r>
          </a:p>
          <a:p>
            <a:pPr marL="285750" marR="850900" indent="-285750" algn="just">
              <a:lnSpc>
                <a:spcPct val="150000"/>
              </a:lnSpc>
              <a:buFont typeface="Arial" panose="020B0604020202020204" pitchFamily="34" charset="0"/>
              <a:buChar char="•"/>
            </a:pPr>
            <a:r>
              <a:rPr lang="fr-FR" sz="1800" dirty="0">
                <a:effectLst/>
                <a:ea typeface="Times New Roman" panose="02020603050405020304" pitchFamily="18" charset="0"/>
              </a:rPr>
              <a:t>en normal par le circuit hydraulique B ; </a:t>
            </a:r>
          </a:p>
          <a:p>
            <a:pPr marL="285750" marR="850900" indent="-285750" algn="just">
              <a:lnSpc>
                <a:spcPct val="150000"/>
              </a:lnSpc>
              <a:buFont typeface="Arial" panose="020B0604020202020204" pitchFamily="34" charset="0"/>
              <a:buChar char="•"/>
            </a:pPr>
            <a:r>
              <a:rPr lang="fr-FR" sz="1800" dirty="0">
                <a:effectLst/>
                <a:ea typeface="Times New Roman" panose="02020603050405020304" pitchFamily="18" charset="0"/>
              </a:rPr>
              <a:t>en secours par le circuit hydraulique secours.</a:t>
            </a:r>
          </a:p>
          <a:p>
            <a:pPr algn="just">
              <a:lnSpc>
                <a:spcPct val="150000"/>
              </a:lnSpc>
            </a:pPr>
            <a:r>
              <a:rPr lang="fr-FR" sz="1800" dirty="0">
                <a:effectLst/>
                <a:ea typeface="Times New Roman" panose="02020603050405020304" pitchFamily="18" charset="0"/>
              </a:rPr>
              <a:t>Un transmetteur fixé sur chaque élément est relié à son propre voyant et renseigne de la position. </a:t>
            </a:r>
            <a:endParaRPr lang="fr-FR" sz="1800" dirty="0" smtClean="0">
              <a:effectLst/>
              <a:ea typeface="Times New Roman" panose="02020603050405020304" pitchFamily="18" charset="0"/>
            </a:endParaRPr>
          </a:p>
          <a:p>
            <a:pPr algn="just">
              <a:lnSpc>
                <a:spcPct val="150000"/>
              </a:lnSpc>
            </a:pPr>
            <a:r>
              <a:rPr lang="fr-FR" sz="1800" dirty="0" smtClean="0">
                <a:effectLst/>
                <a:ea typeface="Times New Roman" panose="02020603050405020304" pitchFamily="18" charset="0"/>
              </a:rPr>
              <a:t>Deux voyants </a:t>
            </a:r>
            <a:r>
              <a:rPr lang="fr-FR" sz="1800" dirty="0">
                <a:effectLst/>
                <a:ea typeface="Times New Roman" panose="02020603050405020304" pitchFamily="18" charset="0"/>
              </a:rPr>
              <a:t>signalent une situation normale ou anormale.</a:t>
            </a:r>
          </a:p>
          <a:p>
            <a:pPr algn="just">
              <a:lnSpc>
                <a:spcPct val="150000"/>
              </a:lnSpc>
            </a:pPr>
            <a:r>
              <a:rPr lang="fr-FR" sz="1800" b="1" dirty="0">
                <a:effectLst/>
                <a:ea typeface="Times New Roman" panose="02020603050405020304" pitchFamily="18" charset="0"/>
              </a:rPr>
              <a:t>b - Volets de bord de fuite</a:t>
            </a:r>
          </a:p>
          <a:p>
            <a:pPr marL="285750" indent="-285750" algn="just">
              <a:lnSpc>
                <a:spcPct val="150000"/>
              </a:lnSpc>
              <a:buFont typeface="Arial" panose="020B0604020202020204" pitchFamily="34" charset="0"/>
              <a:buChar char="•"/>
            </a:pPr>
            <a:r>
              <a:rPr lang="fr-FR" sz="1800" dirty="0">
                <a:effectLst/>
                <a:ea typeface="Times New Roman" panose="02020603050405020304" pitchFamily="18" charset="0"/>
              </a:rPr>
              <a:t>La manœuvre normale est assurée par un moteur hydraulique (circuit B) couplé à un bloc de commande qui actionne des arbres de torsion jusqu’aux vérins à vis.</a:t>
            </a:r>
          </a:p>
          <a:p>
            <a:pPr marL="285750" indent="-285750" algn="just">
              <a:lnSpc>
                <a:spcPct val="150000"/>
              </a:lnSpc>
              <a:buFont typeface="Arial" panose="020B0604020202020204" pitchFamily="34" charset="0"/>
              <a:buChar char="•"/>
            </a:pPr>
            <a:r>
              <a:rPr lang="fr-FR" sz="1800" dirty="0">
                <a:effectLst/>
                <a:ea typeface="Times New Roman" panose="02020603050405020304" pitchFamily="18" charset="0"/>
              </a:rPr>
              <a:t>Un transmetteur par côté envoie le signal sur l’aiguille respective de l’indicateur.</a:t>
            </a:r>
          </a:p>
        </p:txBody>
      </p:sp>
      <p:sp>
        <p:nvSpPr>
          <p:cNvPr id="6" name="ZoneTexte 5">
            <a:extLst>
              <a:ext uri="{FF2B5EF4-FFF2-40B4-BE49-F238E27FC236}">
                <a16:creationId xmlns:a16="http://schemas.microsoft.com/office/drawing/2014/main" id="{6E00ED32-AF5A-FD3E-D991-7BA95D45663C}"/>
              </a:ext>
            </a:extLst>
          </p:cNvPr>
          <p:cNvSpPr txBox="1"/>
          <p:nvPr/>
        </p:nvSpPr>
        <p:spPr>
          <a:xfrm>
            <a:off x="2244686" y="199232"/>
            <a:ext cx="708660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400"/>
              <a:tabLst>
                <a:tab pos="510540"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COMMANDES ET CONTROLES DES HYPERSUSTENTATEURS</a:t>
            </a:r>
          </a:p>
        </p:txBody>
      </p:sp>
      <p:sp>
        <p:nvSpPr>
          <p:cNvPr id="8" name="ZoneTexte 7">
            <a:extLst>
              <a:ext uri="{FF2B5EF4-FFF2-40B4-BE49-F238E27FC236}">
                <a16:creationId xmlns:a16="http://schemas.microsoft.com/office/drawing/2014/main" id="{7F5E0487-4A09-E0DB-ADD4-D93BD31A41EC}"/>
              </a:ext>
            </a:extLst>
          </p:cNvPr>
          <p:cNvSpPr txBox="1"/>
          <p:nvPr/>
        </p:nvSpPr>
        <p:spPr>
          <a:xfrm>
            <a:off x="561860" y="695146"/>
            <a:ext cx="194723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ea typeface="DejaVu Sans" panose="020B0603030804020204" pitchFamily="34" charset="0"/>
              </a:rPr>
              <a:t>1- Exemple B737</a:t>
            </a:r>
            <a:endParaRPr lang="fr-FR" dirty="0"/>
          </a:p>
        </p:txBody>
      </p:sp>
    </p:spTree>
    <p:extLst>
      <p:ext uri="{BB962C8B-B14F-4D97-AF65-F5344CB8AC3E}">
        <p14:creationId xmlns:p14="http://schemas.microsoft.com/office/powerpoint/2010/main" val="23918574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AEDBB19-8DF5-05A6-BD8F-43F0AE79A162}"/>
              </a:ext>
            </a:extLst>
          </p:cNvPr>
          <p:cNvPicPr>
            <a:picLocks noGrp="1" noChangeAspect="1"/>
          </p:cNvPicPr>
          <p:nvPr>
            <p:ph idx="1"/>
          </p:nvPr>
        </p:nvPicPr>
        <p:blipFill rotWithShape="1">
          <a:blip r:embed="rId2"/>
          <a:srcRect r="9671"/>
          <a:stretch/>
        </p:blipFill>
        <p:spPr>
          <a:xfrm>
            <a:off x="7032433" y="695146"/>
            <a:ext cx="5042054" cy="5972612"/>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B888A4A6-A0C7-45EF-8615-2D9DD8D98709}"/>
              </a:ext>
            </a:extLst>
          </p:cNvPr>
          <p:cNvSpPr txBox="1"/>
          <p:nvPr/>
        </p:nvSpPr>
        <p:spPr>
          <a:xfrm>
            <a:off x="198303" y="1394373"/>
            <a:ext cx="6356733"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l"/>
            <a:r>
              <a:rPr lang="fr-FR" sz="1800" b="1" dirty="0">
                <a:effectLst/>
                <a:ea typeface="Times New Roman" panose="02020603050405020304" pitchFamily="18" charset="0"/>
              </a:rPr>
              <a:t>c - Commande par levier unique (mécanique)</a:t>
            </a:r>
          </a:p>
          <a:p>
            <a:pPr algn="just"/>
            <a:r>
              <a:rPr lang="fr-FR" sz="1800" dirty="0">
                <a:effectLst/>
                <a:ea typeface="Times New Roman" panose="02020603050405020304" pitchFamily="18" charset="0"/>
              </a:rPr>
              <a:t>Qui actionne le sélecteur de volets BF, de telle sorte que le bloc de commande positionne le sélecteur des becs et volets de B A en fonction de la position choisie.</a:t>
            </a:r>
          </a:p>
        </p:txBody>
      </p:sp>
      <p:sp>
        <p:nvSpPr>
          <p:cNvPr id="9" name="ZoneTexte 8">
            <a:extLst>
              <a:ext uri="{FF2B5EF4-FFF2-40B4-BE49-F238E27FC236}">
                <a16:creationId xmlns:a16="http://schemas.microsoft.com/office/drawing/2014/main" id="{0784C0D6-D939-54FB-15BC-50BE3719EFA6}"/>
              </a:ext>
            </a:extLst>
          </p:cNvPr>
          <p:cNvSpPr txBox="1"/>
          <p:nvPr/>
        </p:nvSpPr>
        <p:spPr>
          <a:xfrm>
            <a:off x="198303" y="4124928"/>
            <a:ext cx="6720289"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b="1" dirty="0">
                <a:effectLst/>
                <a:ea typeface="Times New Roman" panose="02020603050405020304" pitchFamily="18" charset="0"/>
              </a:rPr>
              <a:t>d - Secours</a:t>
            </a:r>
          </a:p>
          <a:p>
            <a:pPr algn="just"/>
            <a:r>
              <a:rPr lang="fr-FR" sz="1800" b="1" spc="0" dirty="0">
                <a:solidFill>
                  <a:srgbClr val="000000"/>
                </a:solidFill>
                <a:effectLst/>
                <a:ea typeface="Times New Roman" panose="02020603050405020304" pitchFamily="18" charset="0"/>
                <a:cs typeface="Times New Roman" panose="02020603050405020304" pitchFamily="18" charset="0"/>
              </a:rPr>
              <a:t>Becs et volets BA </a:t>
            </a:r>
            <a:r>
              <a:rPr lang="fr-FR" sz="1800" dirty="0">
                <a:effectLst/>
                <a:ea typeface="Times New Roman" panose="02020603050405020304" pitchFamily="18" charset="0"/>
              </a:rPr>
              <a:t>: la fonction est assurée en sortie uniquement par le circuit hydraulique secours (</a:t>
            </a:r>
            <a:r>
              <a:rPr lang="fr-FR" sz="1800" dirty="0" err="1">
                <a:effectLst/>
                <a:ea typeface="Times New Roman" panose="02020603050405020304" pitchFamily="18" charset="0"/>
              </a:rPr>
              <a:t>électro-pompe</a:t>
            </a:r>
            <a:r>
              <a:rPr lang="fr-FR" sz="1800" dirty="0">
                <a:effectLst/>
                <a:ea typeface="Times New Roman" panose="02020603050405020304" pitchFamily="18" charset="0"/>
              </a:rPr>
              <a:t>).</a:t>
            </a:r>
          </a:p>
          <a:p>
            <a:pPr algn="just"/>
            <a:r>
              <a:rPr lang="fr-FR" sz="1800" b="1" spc="0" dirty="0">
                <a:solidFill>
                  <a:srgbClr val="000000"/>
                </a:solidFill>
                <a:effectLst/>
                <a:ea typeface="Times New Roman" panose="02020603050405020304" pitchFamily="18" charset="0"/>
                <a:cs typeface="Times New Roman" panose="02020603050405020304" pitchFamily="18" charset="0"/>
              </a:rPr>
              <a:t>Volets BF </a:t>
            </a:r>
            <a:r>
              <a:rPr lang="fr-FR" sz="1800" dirty="0">
                <a:effectLst/>
                <a:ea typeface="Times New Roman" panose="02020603050405020304" pitchFamily="18" charset="0"/>
              </a:rPr>
              <a:t>: un moteur électrique couplé au bloc de commande assure les manœuvres « rentré - sorti ».</a:t>
            </a:r>
          </a:p>
        </p:txBody>
      </p:sp>
      <p:sp>
        <p:nvSpPr>
          <p:cNvPr id="6" name="ZoneTexte 5">
            <a:extLst>
              <a:ext uri="{FF2B5EF4-FFF2-40B4-BE49-F238E27FC236}">
                <a16:creationId xmlns:a16="http://schemas.microsoft.com/office/drawing/2014/main" id="{6F1703F6-60C3-BEC8-5FFB-F0FBCA9F5197}"/>
              </a:ext>
            </a:extLst>
          </p:cNvPr>
          <p:cNvSpPr txBox="1"/>
          <p:nvPr/>
        </p:nvSpPr>
        <p:spPr>
          <a:xfrm>
            <a:off x="2244686" y="199232"/>
            <a:ext cx="708660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400"/>
              <a:tabLst>
                <a:tab pos="510540"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COMMANDES ET CONTROLES DES HYPERSUSTENTATEURS</a:t>
            </a:r>
          </a:p>
        </p:txBody>
      </p:sp>
      <p:sp>
        <p:nvSpPr>
          <p:cNvPr id="8" name="ZoneTexte 7">
            <a:extLst>
              <a:ext uri="{FF2B5EF4-FFF2-40B4-BE49-F238E27FC236}">
                <a16:creationId xmlns:a16="http://schemas.microsoft.com/office/drawing/2014/main" id="{5B29CDB8-A1C9-6E34-0861-0144C1745F4A}"/>
              </a:ext>
            </a:extLst>
          </p:cNvPr>
          <p:cNvSpPr txBox="1"/>
          <p:nvPr/>
        </p:nvSpPr>
        <p:spPr>
          <a:xfrm>
            <a:off x="561860" y="695146"/>
            <a:ext cx="194723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ea typeface="DejaVu Sans" panose="020B0603030804020204" pitchFamily="34" charset="0"/>
              </a:rPr>
              <a:t>1- Exemple B737</a:t>
            </a:r>
            <a:endParaRPr lang="fr-FR" dirty="0"/>
          </a:p>
        </p:txBody>
      </p:sp>
    </p:spTree>
    <p:extLst>
      <p:ext uri="{BB962C8B-B14F-4D97-AF65-F5344CB8AC3E}">
        <p14:creationId xmlns:p14="http://schemas.microsoft.com/office/powerpoint/2010/main" val="25347656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59D2EF3-8E39-94AF-4AF6-5F52DDF15960}"/>
              </a:ext>
            </a:extLst>
          </p:cNvPr>
          <p:cNvPicPr>
            <a:picLocks noGrp="1" noChangeAspect="1"/>
          </p:cNvPicPr>
          <p:nvPr>
            <p:ph idx="1"/>
          </p:nvPr>
        </p:nvPicPr>
        <p:blipFill>
          <a:blip r:embed="rId2"/>
          <a:stretch>
            <a:fillRect/>
          </a:stretch>
        </p:blipFill>
        <p:spPr>
          <a:xfrm>
            <a:off x="7111388" y="879811"/>
            <a:ext cx="4797846" cy="5648609"/>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34E889E9-C33E-8DA0-889C-7EA98CCEFE42}"/>
              </a:ext>
            </a:extLst>
          </p:cNvPr>
          <p:cNvSpPr txBox="1"/>
          <p:nvPr/>
        </p:nvSpPr>
        <p:spPr>
          <a:xfrm>
            <a:off x="740229" y="2200478"/>
            <a:ext cx="6080524" cy="333873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lnSpc>
                <a:spcPct val="200000"/>
              </a:lnSpc>
            </a:pPr>
            <a:r>
              <a:rPr lang="fr-FR" sz="1800" dirty="0">
                <a:effectLst/>
                <a:ea typeface="Times New Roman" panose="02020603050405020304" pitchFamily="18" charset="0"/>
              </a:rPr>
              <a:t>La conception technique de ce circuit est presque identique à celle de l’A300. </a:t>
            </a:r>
          </a:p>
          <a:p>
            <a:pPr indent="-838200" algn="just">
              <a:lnSpc>
                <a:spcPct val="200000"/>
              </a:lnSpc>
            </a:pPr>
            <a:r>
              <a:rPr lang="fr-FR" sz="1800" dirty="0">
                <a:effectLst/>
                <a:ea typeface="Times New Roman" panose="02020603050405020304" pitchFamily="18" charset="0"/>
              </a:rPr>
              <a:t>Par contre la philosophie est représentative d’un avion nouveau, les commandes sont électriques, les contrôles et les alarmes sont gérées par des calculateurs et signalées sur l’ECAM.</a:t>
            </a:r>
          </a:p>
        </p:txBody>
      </p:sp>
      <p:sp>
        <p:nvSpPr>
          <p:cNvPr id="6" name="ZoneTexte 5">
            <a:extLst>
              <a:ext uri="{FF2B5EF4-FFF2-40B4-BE49-F238E27FC236}">
                <a16:creationId xmlns:a16="http://schemas.microsoft.com/office/drawing/2014/main" id="{61434DFD-64FA-BB8F-CBDB-F1D657EC2A03}"/>
              </a:ext>
            </a:extLst>
          </p:cNvPr>
          <p:cNvSpPr txBox="1"/>
          <p:nvPr/>
        </p:nvSpPr>
        <p:spPr>
          <a:xfrm>
            <a:off x="2244686" y="199232"/>
            <a:ext cx="708660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400"/>
              <a:tabLst>
                <a:tab pos="510540"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COMMANDES ET CONTROLES DES HYPERSUSTENTATEURS</a:t>
            </a:r>
          </a:p>
        </p:txBody>
      </p:sp>
      <p:sp>
        <p:nvSpPr>
          <p:cNvPr id="8" name="ZoneTexte 7">
            <a:extLst>
              <a:ext uri="{FF2B5EF4-FFF2-40B4-BE49-F238E27FC236}">
                <a16:creationId xmlns:a16="http://schemas.microsoft.com/office/drawing/2014/main" id="{038D3B5F-F537-5FDC-BAB1-5822B162565E}"/>
              </a:ext>
            </a:extLst>
          </p:cNvPr>
          <p:cNvSpPr txBox="1"/>
          <p:nvPr/>
        </p:nvSpPr>
        <p:spPr>
          <a:xfrm>
            <a:off x="561860" y="695146"/>
            <a:ext cx="194723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ea typeface="DejaVu Sans" panose="020B0603030804020204" pitchFamily="34" charset="0"/>
              </a:rPr>
              <a:t>Exemple A330</a:t>
            </a:r>
            <a:endParaRPr lang="fr-FR" dirty="0"/>
          </a:p>
        </p:txBody>
      </p:sp>
    </p:spTree>
    <p:extLst>
      <p:ext uri="{BB962C8B-B14F-4D97-AF65-F5344CB8AC3E}">
        <p14:creationId xmlns:p14="http://schemas.microsoft.com/office/powerpoint/2010/main" val="10361141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A65B7763-78B5-3408-AA76-71161E9D1A7E}"/>
              </a:ext>
            </a:extLst>
          </p:cNvPr>
          <p:cNvPicPr>
            <a:picLocks noGrp="1" noChangeAspect="1"/>
          </p:cNvPicPr>
          <p:nvPr>
            <p:ph idx="1"/>
          </p:nvPr>
        </p:nvPicPr>
        <p:blipFill>
          <a:blip r:embed="rId2"/>
          <a:stretch>
            <a:fillRect/>
          </a:stretch>
        </p:blipFill>
        <p:spPr>
          <a:xfrm>
            <a:off x="6621138" y="879811"/>
            <a:ext cx="4902660" cy="5674707"/>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AC47C6BB-8C08-B017-8BA8-F6160EBC40F0}"/>
              </a:ext>
            </a:extLst>
          </p:cNvPr>
          <p:cNvSpPr txBox="1"/>
          <p:nvPr/>
        </p:nvSpPr>
        <p:spPr>
          <a:xfrm>
            <a:off x="162499" y="2055680"/>
            <a:ext cx="6097836" cy="171136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dirty="0">
                <a:effectLst/>
                <a:ea typeface="Times New Roman" panose="02020603050405020304" pitchFamily="18" charset="0"/>
              </a:rPr>
              <a:t>Commande par levier unique (électrique) qui peut occuper cinq positions correspondantes aux braquages</a:t>
            </a:r>
          </a:p>
          <a:p>
            <a:pPr marL="285750" indent="-285750" algn="just">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Cet avion possède quatre ailerons (deux externes + deux internes) qui s’abaissent lorsque les </a:t>
            </a:r>
            <a:r>
              <a:rPr lang="fr-FR" sz="1800" dirty="0" err="1">
                <a:solidFill>
                  <a:srgbClr val="000000"/>
                </a:solidFill>
                <a:effectLst/>
                <a:ea typeface="DejaVu Sans" panose="020B0603030804020204" pitchFamily="34" charset="0"/>
              </a:rPr>
              <a:t>flaps</a:t>
            </a:r>
            <a:r>
              <a:rPr lang="fr-FR" sz="1800" dirty="0">
                <a:solidFill>
                  <a:srgbClr val="000000"/>
                </a:solidFill>
                <a:effectLst/>
                <a:ea typeface="DejaVu Sans" panose="020B0603030804020204" pitchFamily="34" charset="0"/>
              </a:rPr>
              <a:t> sortent. </a:t>
            </a:r>
          </a:p>
        </p:txBody>
      </p:sp>
      <p:sp>
        <p:nvSpPr>
          <p:cNvPr id="6" name="ZoneTexte 5">
            <a:extLst>
              <a:ext uri="{FF2B5EF4-FFF2-40B4-BE49-F238E27FC236}">
                <a16:creationId xmlns:a16="http://schemas.microsoft.com/office/drawing/2014/main" id="{A6EC059C-0F2C-187A-6579-C9E723911CED}"/>
              </a:ext>
            </a:extLst>
          </p:cNvPr>
          <p:cNvSpPr txBox="1"/>
          <p:nvPr/>
        </p:nvSpPr>
        <p:spPr>
          <a:xfrm>
            <a:off x="2244686" y="199232"/>
            <a:ext cx="708660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400"/>
              <a:tabLst>
                <a:tab pos="510540"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COMMANDES ET CONTROLES DES HYPERSUSTENTATEURS</a:t>
            </a:r>
          </a:p>
        </p:txBody>
      </p:sp>
      <p:sp>
        <p:nvSpPr>
          <p:cNvPr id="8" name="ZoneTexte 7">
            <a:extLst>
              <a:ext uri="{FF2B5EF4-FFF2-40B4-BE49-F238E27FC236}">
                <a16:creationId xmlns:a16="http://schemas.microsoft.com/office/drawing/2014/main" id="{8A9DA11C-E07A-BB88-9FF0-19ADF1FC5CFF}"/>
              </a:ext>
            </a:extLst>
          </p:cNvPr>
          <p:cNvSpPr txBox="1"/>
          <p:nvPr/>
        </p:nvSpPr>
        <p:spPr>
          <a:xfrm>
            <a:off x="561860" y="695146"/>
            <a:ext cx="194723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ea typeface="DejaVu Sans" panose="020B0603030804020204" pitchFamily="34" charset="0"/>
              </a:rPr>
              <a:t>Exemple A330</a:t>
            </a:r>
            <a:endParaRPr lang="fr-FR" dirty="0"/>
          </a:p>
        </p:txBody>
      </p:sp>
    </p:spTree>
    <p:extLst>
      <p:ext uri="{BB962C8B-B14F-4D97-AF65-F5344CB8AC3E}">
        <p14:creationId xmlns:p14="http://schemas.microsoft.com/office/powerpoint/2010/main" val="37631104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79017149-36A9-1029-4856-E99E38F85B97}"/>
              </a:ext>
            </a:extLst>
          </p:cNvPr>
          <p:cNvPicPr>
            <a:picLocks noGrp="1" noChangeAspect="1"/>
          </p:cNvPicPr>
          <p:nvPr>
            <p:ph idx="1"/>
          </p:nvPr>
        </p:nvPicPr>
        <p:blipFill>
          <a:blip r:embed="rId2"/>
          <a:stretch>
            <a:fillRect/>
          </a:stretch>
        </p:blipFill>
        <p:spPr>
          <a:xfrm>
            <a:off x="5705901" y="1503609"/>
            <a:ext cx="6279614" cy="3396370"/>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004D3C81-7282-FC4C-840C-F5D3988CEC70}"/>
              </a:ext>
            </a:extLst>
          </p:cNvPr>
          <p:cNvSpPr txBox="1"/>
          <p:nvPr/>
        </p:nvSpPr>
        <p:spPr>
          <a:xfrm>
            <a:off x="429658" y="1087676"/>
            <a:ext cx="5155894"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b="1" dirty="0">
                <a:effectLst/>
                <a:latin typeface="Times New Roman" panose="02020603050405020304" pitchFamily="18" charset="0"/>
                <a:ea typeface="Times New Roman" panose="02020603050405020304" pitchFamily="18" charset="0"/>
              </a:rPr>
              <a:t>1 - Dissymétrique des BA et BF</a:t>
            </a:r>
          </a:p>
          <a:p>
            <a:r>
              <a:rPr lang="fr-FR" sz="1800" dirty="0">
                <a:solidFill>
                  <a:srgbClr val="000000"/>
                </a:solidFill>
                <a:effectLst/>
                <a:ea typeface="DejaVu Sans" panose="020B0603030804020204" pitchFamily="34" charset="0"/>
              </a:rPr>
              <a:t>Tous les avions actuels possèdent des dispositifs de protection dissymétrique qui stoppent la manœuvre (rentrée ou sortie) et alertent l’équipage lorsqu’une anomalie est détectée</a:t>
            </a:r>
          </a:p>
        </p:txBody>
      </p:sp>
      <p:sp>
        <p:nvSpPr>
          <p:cNvPr id="11" name="ZoneTexte 10">
            <a:extLst>
              <a:ext uri="{FF2B5EF4-FFF2-40B4-BE49-F238E27FC236}">
                <a16:creationId xmlns:a16="http://schemas.microsoft.com/office/drawing/2014/main" id="{E7FE7C18-579D-BEDA-16CF-41A195E384D4}"/>
              </a:ext>
            </a:extLst>
          </p:cNvPr>
          <p:cNvSpPr txBox="1"/>
          <p:nvPr/>
        </p:nvSpPr>
        <p:spPr>
          <a:xfrm>
            <a:off x="429658" y="5285763"/>
            <a:ext cx="11555857"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42900" lvl="0" indent="-342900" algn="just">
              <a:buClr>
                <a:srgbClr val="000000"/>
              </a:buClr>
              <a:buSzPts val="1200"/>
              <a:buFont typeface="+mj-lt"/>
              <a:buAutoNum type="arabicPeriod" startAt="2"/>
              <a:tabLst>
                <a:tab pos="495935" algn="l"/>
              </a:tabLst>
            </a:pPr>
            <a:r>
              <a:rPr lang="fr-FR" sz="1800" b="1" u="none" strike="noStrike" spc="0" dirty="0">
                <a:effectLst/>
                <a:ea typeface="Times New Roman" panose="02020603050405020304" pitchFamily="18" charset="0"/>
                <a:cs typeface="Times New Roman" panose="02020603050405020304" pitchFamily="18" charset="0"/>
              </a:rPr>
              <a:t>- Surcharge aérodynamique</a:t>
            </a:r>
          </a:p>
          <a:p>
            <a:pPr marR="533400" indent="-838200" algn="just"/>
            <a:r>
              <a:rPr lang="fr-FR" sz="1800" dirty="0">
                <a:effectLst/>
                <a:ea typeface="Times New Roman" panose="02020603050405020304" pitchFamily="18" charset="0"/>
              </a:rPr>
              <a:t>Dispositif qui provoque la rentrée automatique des volets BF (B737, A320, A330) si la vitesse avion est excessive par rapport au braquage.</a:t>
            </a:r>
          </a:p>
          <a:p>
            <a:r>
              <a:rPr lang="fr-FR" sz="1800" dirty="0">
                <a:solidFill>
                  <a:srgbClr val="000000"/>
                </a:solidFill>
                <a:effectLst/>
                <a:ea typeface="DejaVu Sans" panose="020B0603030804020204" pitchFamily="34" charset="0"/>
              </a:rPr>
              <a:t>Lorsque cette vitesse devient &lt; à la VFE, les volets se repositionnent normalement au braquage initial</a:t>
            </a:r>
            <a:endParaRPr lang="fr-FR" dirty="0"/>
          </a:p>
        </p:txBody>
      </p:sp>
      <p:sp>
        <p:nvSpPr>
          <p:cNvPr id="13" name="ZoneTexte 12">
            <a:extLst>
              <a:ext uri="{FF2B5EF4-FFF2-40B4-BE49-F238E27FC236}">
                <a16:creationId xmlns:a16="http://schemas.microsoft.com/office/drawing/2014/main" id="{C0A084DE-9816-E11B-E64D-E963F099F5BF}"/>
              </a:ext>
            </a:extLst>
          </p:cNvPr>
          <p:cNvSpPr txBox="1"/>
          <p:nvPr/>
        </p:nvSpPr>
        <p:spPr>
          <a:xfrm>
            <a:off x="429658" y="2868654"/>
            <a:ext cx="5155894"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42900" lvl="0" indent="-342900" algn="just">
              <a:buClr>
                <a:srgbClr val="000000"/>
              </a:buClr>
              <a:buSzPts val="1200"/>
              <a:buFont typeface="+mj-lt"/>
              <a:buAutoNum type="arabicPeriod" startAt="2"/>
              <a:tabLst>
                <a:tab pos="495935" algn="l"/>
              </a:tabLst>
            </a:pPr>
            <a:r>
              <a:rPr lang="fr-FR" sz="1800" b="1" u="none" strike="noStrike" spc="0" dirty="0">
                <a:effectLst/>
                <a:ea typeface="Times New Roman" panose="02020603050405020304" pitchFamily="18" charset="0"/>
                <a:cs typeface="Times New Roman" panose="02020603050405020304" pitchFamily="18" charset="0"/>
              </a:rPr>
              <a:t>Décrochage avion</a:t>
            </a:r>
          </a:p>
          <a:p>
            <a:pPr marR="533400" indent="-838200" algn="just"/>
            <a:r>
              <a:rPr lang="fr-FR" sz="1800" dirty="0">
                <a:effectLst/>
                <a:ea typeface="Times New Roman" panose="02020603050405020304" pitchFamily="18" charset="0"/>
              </a:rPr>
              <a:t>La plupart des avions sont équipés de dispositifs de protection contre le décrochage, qui consistent à l’interdiction vers « rentré » du levier </a:t>
            </a:r>
            <a:r>
              <a:rPr lang="fr-FR" sz="1800" dirty="0" err="1">
                <a:effectLst/>
                <a:ea typeface="Times New Roman" panose="02020603050405020304" pitchFamily="18" charset="0"/>
              </a:rPr>
              <a:t>slats</a:t>
            </a:r>
            <a:r>
              <a:rPr lang="fr-FR" sz="1800" dirty="0">
                <a:effectLst/>
                <a:ea typeface="Times New Roman" panose="02020603050405020304" pitchFamily="18" charset="0"/>
              </a:rPr>
              <a:t> / </a:t>
            </a:r>
            <a:r>
              <a:rPr lang="fr-FR" sz="1800" dirty="0" err="1">
                <a:effectLst/>
                <a:ea typeface="Times New Roman" panose="02020603050405020304" pitchFamily="18" charset="0"/>
              </a:rPr>
              <a:t>flaps</a:t>
            </a:r>
            <a:r>
              <a:rPr lang="fr-FR" sz="1800" dirty="0">
                <a:effectLst/>
                <a:ea typeface="Times New Roman" panose="02020603050405020304" pitchFamily="18" charset="0"/>
              </a:rPr>
              <a:t> si l’incidence avion est &gt; 8,6° (A300) ou si la vitesse est faible &lt; 148 kt et </a:t>
            </a:r>
            <a:r>
              <a:rPr lang="fr-FR" sz="1800" dirty="0" smtClean="0">
                <a:effectLst/>
                <a:ea typeface="Times New Roman" panose="02020603050405020304" pitchFamily="18" charset="0"/>
              </a:rPr>
              <a:t>incidence </a:t>
            </a:r>
            <a:r>
              <a:rPr lang="fr-FR" sz="1800" dirty="0">
                <a:effectLst/>
                <a:ea typeface="Times New Roman" panose="02020603050405020304" pitchFamily="18" charset="0"/>
              </a:rPr>
              <a:t>&gt; 8,5° (A320, A330).</a:t>
            </a:r>
          </a:p>
        </p:txBody>
      </p:sp>
      <p:sp>
        <p:nvSpPr>
          <p:cNvPr id="14" name="ZoneTexte 13">
            <a:extLst>
              <a:ext uri="{FF2B5EF4-FFF2-40B4-BE49-F238E27FC236}">
                <a16:creationId xmlns:a16="http://schemas.microsoft.com/office/drawing/2014/main" id="{699EB7C0-CEA3-BFF1-2AC8-A7300907DE20}"/>
              </a:ext>
            </a:extLst>
          </p:cNvPr>
          <p:cNvSpPr txBox="1"/>
          <p:nvPr/>
        </p:nvSpPr>
        <p:spPr>
          <a:xfrm>
            <a:off x="3007605" y="108369"/>
            <a:ext cx="559978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buClr>
                <a:srgbClr val="000000"/>
              </a:buClr>
              <a:buSzPts val="1400"/>
              <a:tabLst>
                <a:tab pos="510540"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PROTECTIONS DES HYPERSUSTENTATEURS</a:t>
            </a:r>
          </a:p>
        </p:txBody>
      </p:sp>
    </p:spTree>
    <p:extLst>
      <p:ext uri="{BB962C8B-B14F-4D97-AF65-F5344CB8AC3E}">
        <p14:creationId xmlns:p14="http://schemas.microsoft.com/office/powerpoint/2010/main" val="30970470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C4FBC20B-0AB9-4BA5-8B8D-BC6DE45E9E8E}"/>
              </a:ext>
            </a:extLst>
          </p:cNvPr>
          <p:cNvPicPr>
            <a:picLocks noGrp="1" noChangeAspect="1"/>
          </p:cNvPicPr>
          <p:nvPr>
            <p:ph idx="1"/>
          </p:nvPr>
        </p:nvPicPr>
        <p:blipFill>
          <a:blip r:embed="rId2"/>
          <a:stretch>
            <a:fillRect/>
          </a:stretch>
        </p:blipFill>
        <p:spPr>
          <a:xfrm>
            <a:off x="4179191" y="727837"/>
            <a:ext cx="3833618" cy="4351338"/>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18C11EC4-CF2D-4A54-80FF-561C594F293C}"/>
              </a:ext>
            </a:extLst>
          </p:cNvPr>
          <p:cNvSpPr txBox="1"/>
          <p:nvPr/>
        </p:nvSpPr>
        <p:spPr>
          <a:xfrm>
            <a:off x="672029" y="5234833"/>
            <a:ext cx="11105002"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Ils servent à augmenter le Cx sans perturber le Cz (pas de décollement de la couche limite)</a:t>
            </a:r>
          </a:p>
          <a:p>
            <a:r>
              <a:rPr lang="fr-FR" dirty="0"/>
              <a:t>leur action se traduit :</a:t>
            </a:r>
          </a:p>
          <a:p>
            <a:pPr marL="285750" indent="-285750">
              <a:buFont typeface="Arial" panose="020B0604020202020204" pitchFamily="34" charset="0"/>
              <a:buChar char="•"/>
            </a:pPr>
            <a:r>
              <a:rPr lang="fr-FR" dirty="0"/>
              <a:t>par une diminution de la vitesse longitudinale avion (sol ou vol) ; </a:t>
            </a:r>
          </a:p>
          <a:p>
            <a:pPr marL="285750" indent="-285750">
              <a:buFont typeface="Arial" panose="020B0604020202020204" pitchFamily="34" charset="0"/>
              <a:buChar char="•"/>
            </a:pPr>
            <a:r>
              <a:rPr lang="fr-FR" dirty="0"/>
              <a:t>par une augmentation de la pente de descente.</a:t>
            </a:r>
          </a:p>
        </p:txBody>
      </p:sp>
      <p:sp>
        <p:nvSpPr>
          <p:cNvPr id="6" name="ZoneTexte 5">
            <a:extLst>
              <a:ext uri="{FF2B5EF4-FFF2-40B4-BE49-F238E27FC236}">
                <a16:creationId xmlns:a16="http://schemas.microsoft.com/office/drawing/2014/main" id="{C703A717-CBD0-E67E-23D7-78FA00DE359A}"/>
              </a:ext>
            </a:extLst>
          </p:cNvPr>
          <p:cNvSpPr txBox="1"/>
          <p:nvPr/>
        </p:nvSpPr>
        <p:spPr>
          <a:xfrm>
            <a:off x="5241275" y="202847"/>
            <a:ext cx="152308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AEROFREINS</a:t>
            </a:r>
          </a:p>
        </p:txBody>
      </p:sp>
    </p:spTree>
    <p:extLst>
      <p:ext uri="{BB962C8B-B14F-4D97-AF65-F5344CB8AC3E}">
        <p14:creationId xmlns:p14="http://schemas.microsoft.com/office/powerpoint/2010/main" val="5921147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C4FBC20B-0AB9-4BA5-8B8D-BC6DE45E9E8E}"/>
              </a:ext>
            </a:extLst>
          </p:cNvPr>
          <p:cNvPicPr>
            <a:picLocks noGrp="1" noChangeAspect="1"/>
          </p:cNvPicPr>
          <p:nvPr>
            <p:ph idx="1"/>
          </p:nvPr>
        </p:nvPicPr>
        <p:blipFill>
          <a:blip r:embed="rId2"/>
          <a:stretch>
            <a:fillRect/>
          </a:stretch>
        </p:blipFill>
        <p:spPr>
          <a:xfrm>
            <a:off x="4179191" y="1108995"/>
            <a:ext cx="3833618" cy="4351338"/>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18C11EC4-CF2D-4A54-80FF-561C594F293C}"/>
              </a:ext>
            </a:extLst>
          </p:cNvPr>
          <p:cNvSpPr txBox="1"/>
          <p:nvPr/>
        </p:nvSpPr>
        <p:spPr>
          <a:xfrm>
            <a:off x="371819" y="5659495"/>
            <a:ext cx="11526398"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Constitués de panneaux très rigides (caisson) ajourés pour augmenter le Cx et limiter les vibrations. </a:t>
            </a:r>
          </a:p>
          <a:p>
            <a:r>
              <a:rPr lang="fr-FR" dirty="0"/>
              <a:t>Leur utilisation est possible dans tout le domaine de vol.</a:t>
            </a:r>
          </a:p>
        </p:txBody>
      </p:sp>
      <p:sp>
        <p:nvSpPr>
          <p:cNvPr id="6" name="ZoneTexte 5">
            <a:extLst>
              <a:ext uri="{FF2B5EF4-FFF2-40B4-BE49-F238E27FC236}">
                <a16:creationId xmlns:a16="http://schemas.microsoft.com/office/drawing/2014/main" id="{C703A717-CBD0-E67E-23D7-78FA00DE359A}"/>
              </a:ext>
            </a:extLst>
          </p:cNvPr>
          <p:cNvSpPr txBox="1"/>
          <p:nvPr/>
        </p:nvSpPr>
        <p:spPr>
          <a:xfrm>
            <a:off x="5241275" y="202847"/>
            <a:ext cx="152308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AEROFREINS</a:t>
            </a:r>
          </a:p>
        </p:txBody>
      </p:sp>
      <p:sp>
        <p:nvSpPr>
          <p:cNvPr id="8" name="ZoneTexte 7">
            <a:extLst>
              <a:ext uri="{FF2B5EF4-FFF2-40B4-BE49-F238E27FC236}">
                <a16:creationId xmlns:a16="http://schemas.microsoft.com/office/drawing/2014/main" id="{450C3D78-5369-DB06-74C6-A77322FF7B69}"/>
              </a:ext>
            </a:extLst>
          </p:cNvPr>
          <p:cNvSpPr txBox="1"/>
          <p:nvPr/>
        </p:nvSpPr>
        <p:spPr>
          <a:xfrm>
            <a:off x="5395511" y="655921"/>
            <a:ext cx="121461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Structure</a:t>
            </a:r>
          </a:p>
        </p:txBody>
      </p:sp>
    </p:spTree>
    <p:extLst>
      <p:ext uri="{BB962C8B-B14F-4D97-AF65-F5344CB8AC3E}">
        <p14:creationId xmlns:p14="http://schemas.microsoft.com/office/powerpoint/2010/main" val="17013959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7D4E4E47-209A-A073-32BF-13422261C2AA}"/>
              </a:ext>
            </a:extLst>
          </p:cNvPr>
          <p:cNvPicPr>
            <a:picLocks noGrp="1" noChangeAspect="1"/>
          </p:cNvPicPr>
          <p:nvPr>
            <p:ph idx="1"/>
          </p:nvPr>
        </p:nvPicPr>
        <p:blipFill>
          <a:blip r:embed="rId2"/>
          <a:stretch>
            <a:fillRect/>
          </a:stretch>
        </p:blipFill>
        <p:spPr>
          <a:xfrm>
            <a:off x="6498583" y="1229716"/>
            <a:ext cx="5217855" cy="2717083"/>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552A0AF5-4A58-6166-7497-2398DE1E8054}"/>
              </a:ext>
            </a:extLst>
          </p:cNvPr>
          <p:cNvSpPr txBox="1"/>
          <p:nvPr/>
        </p:nvSpPr>
        <p:spPr>
          <a:xfrm>
            <a:off x="2007824" y="5123621"/>
            <a:ext cx="7989983"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r>
              <a:rPr lang="fr-FR" sz="1800" dirty="0">
                <a:effectLst/>
                <a:ea typeface="Times New Roman" panose="02020603050405020304" pitchFamily="18" charset="0"/>
              </a:rPr>
              <a:t>Ils sont situés soit :</a:t>
            </a:r>
          </a:p>
          <a:p>
            <a:r>
              <a:rPr lang="fr-FR" sz="1800" dirty="0">
                <a:solidFill>
                  <a:srgbClr val="000000"/>
                </a:solidFill>
                <a:effectLst/>
                <a:ea typeface="DejaVu Sans" panose="020B0603030804020204" pitchFamily="34" charset="0"/>
              </a:rPr>
              <a:t>à l’extrados de la voilure (A300) ; </a:t>
            </a:r>
          </a:p>
          <a:p>
            <a:r>
              <a:rPr lang="fr-FR" sz="1800" dirty="0">
                <a:solidFill>
                  <a:srgbClr val="000000"/>
                </a:solidFill>
                <a:effectLst/>
                <a:ea typeface="DejaVu Sans" panose="020B0603030804020204" pitchFamily="34" charset="0"/>
              </a:rPr>
              <a:t>à l’extrados et l’intrados (SE 210 - 212) ; </a:t>
            </a:r>
          </a:p>
          <a:p>
            <a:r>
              <a:rPr lang="fr-FR" sz="1800" dirty="0">
                <a:solidFill>
                  <a:srgbClr val="000000"/>
                </a:solidFill>
                <a:effectLst/>
                <a:ea typeface="DejaVu Sans" panose="020B0603030804020204" pitchFamily="34" charset="0"/>
              </a:rPr>
              <a:t>à l’arrière du fuselage (F.28</a:t>
            </a:r>
            <a:endParaRPr lang="fr-FR" dirty="0"/>
          </a:p>
        </p:txBody>
      </p:sp>
      <p:sp>
        <p:nvSpPr>
          <p:cNvPr id="6" name="ZoneTexte 5">
            <a:extLst>
              <a:ext uri="{FF2B5EF4-FFF2-40B4-BE49-F238E27FC236}">
                <a16:creationId xmlns:a16="http://schemas.microsoft.com/office/drawing/2014/main" id="{8EFE9BAE-4999-E86C-12B6-E1D971612E3E}"/>
              </a:ext>
            </a:extLst>
          </p:cNvPr>
          <p:cNvSpPr txBox="1"/>
          <p:nvPr/>
        </p:nvSpPr>
        <p:spPr>
          <a:xfrm>
            <a:off x="5241275" y="202847"/>
            <a:ext cx="152308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AEROFREINS</a:t>
            </a:r>
          </a:p>
        </p:txBody>
      </p:sp>
      <p:sp>
        <p:nvSpPr>
          <p:cNvPr id="8" name="ZoneTexte 7">
            <a:extLst>
              <a:ext uri="{FF2B5EF4-FFF2-40B4-BE49-F238E27FC236}">
                <a16:creationId xmlns:a16="http://schemas.microsoft.com/office/drawing/2014/main" id="{DE39000F-7CEC-3B54-F861-402730DCC8D7}"/>
              </a:ext>
            </a:extLst>
          </p:cNvPr>
          <p:cNvSpPr txBox="1"/>
          <p:nvPr/>
        </p:nvSpPr>
        <p:spPr>
          <a:xfrm>
            <a:off x="5153140" y="644904"/>
            <a:ext cx="161121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dirty="0">
                <a:effectLst/>
                <a:ea typeface="Times New Roman" panose="02020603050405020304" pitchFamily="18" charset="0"/>
              </a:rPr>
              <a:t>Emplacement</a:t>
            </a:r>
            <a:endParaRPr lang="fr-FR" dirty="0"/>
          </a:p>
        </p:txBody>
      </p:sp>
      <p:pic>
        <p:nvPicPr>
          <p:cNvPr id="9" name="Espace réservé du contenu 6">
            <a:extLst>
              <a:ext uri="{FF2B5EF4-FFF2-40B4-BE49-F238E27FC236}">
                <a16:creationId xmlns:a16="http://schemas.microsoft.com/office/drawing/2014/main" id="{D08C73C4-B81B-FF67-20C2-2C59ACF3B8C3}"/>
              </a:ext>
            </a:extLst>
          </p:cNvPr>
          <p:cNvPicPr>
            <a:picLocks noChangeAspect="1"/>
          </p:cNvPicPr>
          <p:nvPr/>
        </p:nvPicPr>
        <p:blipFill>
          <a:blip r:embed="rId3"/>
          <a:stretch>
            <a:fillRect/>
          </a:stretch>
        </p:blipFill>
        <p:spPr>
          <a:xfrm>
            <a:off x="475562" y="1229716"/>
            <a:ext cx="5664507" cy="2717083"/>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91714053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lt1"/>
        </a:solidFill>
        <a:ln w="12700" cap="flat" cmpd="sng" algn="ctr">
          <a:solidFill>
            <a:schemeClr val="accent2"/>
          </a:solidFill>
          <a:prstDash val="solid"/>
          <a:miter lim="800000"/>
        </a:ln>
        <a:effectLst/>
      </a:spPr>
      <a:bodyPr wrap="square">
        <a:spAutoFit/>
      </a:bodyPr>
      <a:lstStyle>
        <a:defPPr algn="ctr">
          <a:buClr>
            <a:srgbClr val="000000"/>
          </a:buClr>
          <a:buSzPts val="1200"/>
          <a:tabLst>
            <a:tab pos="550545" algn="l"/>
          </a:tabLst>
          <a:defRPr sz="1800" u="none" strike="noStrike" spc="0" dirty="0">
            <a:effectLst/>
            <a:ea typeface="Times New Roman" panose="02020603050405020304" pitchFamily="18" charset="0"/>
            <a:cs typeface="Times New Roman" panose="02020603050405020304" pitchFamily="18" charset="0"/>
          </a:defRPr>
        </a:defPPr>
      </a:lstStyle>
      <a:style>
        <a:lnRef idx="2">
          <a:schemeClr val="accent2"/>
        </a:lnRef>
        <a:fillRef idx="1">
          <a:schemeClr val="lt1"/>
        </a:fillRef>
        <a:effectRef idx="0">
          <a:schemeClr val="accent2"/>
        </a:effectRef>
        <a:fontRef idx="minor">
          <a:schemeClr val="dk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4052</TotalTime>
  <Words>9581</Words>
  <Application>Microsoft Office PowerPoint</Application>
  <PresentationFormat>Grand écran</PresentationFormat>
  <Paragraphs>827</Paragraphs>
  <Slides>125</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125</vt:i4>
      </vt:variant>
    </vt:vector>
  </HeadingPairs>
  <TitlesOfParts>
    <vt:vector size="135" baseType="lpstr">
      <vt:lpstr>Arial</vt:lpstr>
      <vt:lpstr>Arial Black</vt:lpstr>
      <vt:lpstr>Calibri</vt:lpstr>
      <vt:lpstr>Calibri Light</vt:lpstr>
      <vt:lpstr>Cambria Math</vt:lpstr>
      <vt:lpstr>Courier New</vt:lpstr>
      <vt:lpstr>DejaVu Sans</vt:lpstr>
      <vt:lpstr>Times New Roman</vt:lpstr>
      <vt:lpstr>Wingdings</vt:lpstr>
      <vt:lpstr>Thème Office</vt:lpstr>
      <vt:lpstr>Commandes de Vol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COMMANDES DE VOL SECONDAIRES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PC</dc:creator>
  <cp:lastModifiedBy>Ahmed Youssef</cp:lastModifiedBy>
  <cp:revision>109</cp:revision>
  <dcterms:created xsi:type="dcterms:W3CDTF">2022-07-12T09:05:14Z</dcterms:created>
  <dcterms:modified xsi:type="dcterms:W3CDTF">2022-09-28T11:05:22Z</dcterms:modified>
</cp:coreProperties>
</file>